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wav" ContentType="audio/x-wav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81" r:id="rId1"/>
  </p:sldMasterIdLst>
  <p:notesMasterIdLst>
    <p:notesMasterId r:id="rId12"/>
  </p:notesMasterIdLst>
  <p:sldIdLst>
    <p:sldId id="265" r:id="rId2"/>
    <p:sldId id="263" r:id="rId3"/>
    <p:sldId id="256" r:id="rId4"/>
    <p:sldId id="260" r:id="rId5"/>
    <p:sldId id="262" r:id="rId6"/>
    <p:sldId id="264" r:id="rId7"/>
    <p:sldId id="261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FFAD"/>
    <a:srgbClr val="9BD5FF"/>
    <a:srgbClr val="87FF95"/>
    <a:srgbClr val="7BBCF0"/>
    <a:srgbClr val="A3FFBF"/>
    <a:srgbClr val="00FF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34"/>
    <p:restoredTop sz="94674"/>
  </p:normalViewPr>
  <p:slideViewPr>
    <p:cSldViewPr snapToGrid="0" snapToObjects="1">
      <p:cViewPr>
        <p:scale>
          <a:sx n="78" d="100"/>
          <a:sy n="78" d="100"/>
        </p:scale>
        <p:origin x="1936" y="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9793-F50B-3544-94DC-A748EBC5E93E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F04B0-6107-7C4B-8F56-B1C5EF4DF5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189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9C0C6FC-B51F-7C43-BF57-13157ECFA31F}" type="datetimeFigureOut">
              <a:rPr kumimoji="1" lang="ja-JP" altLang="en-US" smtClean="0"/>
              <a:t>2016/11/6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93CC98C-35BF-9047-8BFF-943BDDEA0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872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2" r:id="rId1"/>
    <p:sldLayoutId id="2147484183" r:id="rId2"/>
    <p:sldLayoutId id="2147484184" r:id="rId3"/>
    <p:sldLayoutId id="2147484185" r:id="rId4"/>
    <p:sldLayoutId id="2147484186" r:id="rId5"/>
    <p:sldLayoutId id="2147484187" r:id="rId6"/>
    <p:sldLayoutId id="2147484188" r:id="rId7"/>
    <p:sldLayoutId id="2147484189" r:id="rId8"/>
    <p:sldLayoutId id="2147484190" r:id="rId9"/>
    <p:sldLayoutId id="2147484191" r:id="rId10"/>
    <p:sldLayoutId id="2147484192" r:id="rId11"/>
    <p:sldLayoutId id="2147484193" r:id="rId12"/>
    <p:sldLayoutId id="2147484194" r:id="rId13"/>
    <p:sldLayoutId id="2147484195" r:id="rId14"/>
    <p:sldLayoutId id="2147484196" r:id="rId15"/>
    <p:sldLayoutId id="2147484197" r:id="rId16"/>
    <p:sldLayoutId id="2147484198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1" Type="http://schemas.microsoft.com/office/2007/relationships/media" Target="../media/media1.wav"/><Relationship Id="rId2" Type="http://schemas.openxmlformats.org/officeDocument/2006/relationships/audio" Target="../media/media1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1" Type="http://schemas.microsoft.com/office/2007/relationships/media" Target="../media/media1.wav"/><Relationship Id="rId2" Type="http://schemas.openxmlformats.org/officeDocument/2006/relationships/audio" Target="../media/media1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1" Type="http://schemas.microsoft.com/office/2007/relationships/media" Target="../media/media1.wav"/><Relationship Id="rId2" Type="http://schemas.openxmlformats.org/officeDocument/2006/relationships/audio" Target="../media/media1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623346" y="947057"/>
            <a:ext cx="7903152" cy="47929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ja-JP" altLang="en-US" sz="8000" dirty="0" smtClean="0"/>
              <a:t>ほんまでっか</a:t>
            </a:r>
            <a:r>
              <a:rPr kumimoji="1" lang="en-US" altLang="ja-JP" sz="8000" dirty="0" smtClean="0"/>
              <a:t> HW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1492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-138223" y="-964816"/>
            <a:ext cx="9409814" cy="81004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-138223" y="-116959"/>
            <a:ext cx="9409814" cy="116958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77252" y="150548"/>
            <a:ext cx="8214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HW</a:t>
            </a:r>
            <a:r>
              <a:rPr lang="ja-JP" altLang="en-US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の</a:t>
            </a:r>
            <a:r>
              <a:rPr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 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ちょっとエエとこ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 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見てみたい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!?</a:t>
            </a:r>
            <a:endParaRPr kumimoji="1" lang="ja-JP" altLang="en-US" sz="36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76994" y="1619058"/>
            <a:ext cx="7451079" cy="4031873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ja-JP" altLang="en-US" sz="3200" dirty="0" smtClean="0"/>
              <a:t>融合・異分野交流って、なにするん？</a:t>
            </a:r>
            <a:endParaRPr lang="en-US" altLang="ja-JP" sz="3200" dirty="0" smtClean="0"/>
          </a:p>
          <a:p>
            <a:pPr marL="571500" indent="-571500">
              <a:buFont typeface="+mj-lt"/>
              <a:buAutoNum type="romanUcPeriod"/>
            </a:pPr>
            <a:endParaRPr lang="en-US" altLang="ja-JP" sz="3200" dirty="0" smtClean="0"/>
          </a:p>
          <a:p>
            <a:pPr marL="571500" indent="-571500">
              <a:buFont typeface="+mj-lt"/>
              <a:buAutoNum type="romanUcPeriod"/>
            </a:pPr>
            <a:endParaRPr lang="en-US" altLang="ja-JP" sz="3200" dirty="0" smtClean="0"/>
          </a:p>
          <a:p>
            <a:pPr marL="571500" indent="-571500">
              <a:buFont typeface="+mj-lt"/>
              <a:buAutoNum type="romanUcPeriod"/>
            </a:pPr>
            <a:r>
              <a:rPr kumimoji="1" lang="ja-JP" altLang="en-US" sz="3200" dirty="0" smtClean="0"/>
              <a:t>ヒューマンウェアの制度ってどんなん？</a:t>
            </a:r>
            <a:endParaRPr kumimoji="1" lang="en-US" altLang="ja-JP" sz="3200" dirty="0" smtClean="0"/>
          </a:p>
          <a:p>
            <a:pPr marL="571500" indent="-571500">
              <a:buFont typeface="+mj-lt"/>
              <a:buAutoNum type="romanUcPeriod"/>
            </a:pPr>
            <a:endParaRPr lang="en-US" altLang="ja-JP" sz="3200" dirty="0" smtClean="0"/>
          </a:p>
          <a:p>
            <a:pPr marL="571500" indent="-571500">
              <a:buFont typeface="+mj-lt"/>
              <a:buAutoNum type="romanUcPeriod"/>
            </a:pPr>
            <a:endParaRPr lang="en-US" altLang="ja-JP" sz="3200" dirty="0"/>
          </a:p>
          <a:p>
            <a:pPr marL="571500" indent="-571500">
              <a:buFont typeface="+mj-lt"/>
              <a:buAutoNum type="romanUcPeriod"/>
            </a:pPr>
            <a:r>
              <a:rPr kumimoji="1" lang="ja-JP" altLang="en-US" sz="3200" dirty="0" smtClean="0">
                <a:solidFill>
                  <a:srgbClr val="FF0000"/>
                </a:solidFill>
              </a:rPr>
              <a:t>研究者として、</a:t>
            </a:r>
            <a:r>
              <a:rPr lang="ja-JP" altLang="en-US" sz="3200" dirty="0" smtClean="0">
                <a:solidFill>
                  <a:srgbClr val="FF0000"/>
                </a:solidFill>
              </a:rPr>
              <a:t>ヒューマンウェアに</a:t>
            </a:r>
            <a:r>
              <a:rPr lang="en-US" altLang="ja-JP" sz="3200" dirty="0" smtClean="0">
                <a:solidFill>
                  <a:srgbClr val="FF0000"/>
                </a:solidFill>
              </a:rPr>
              <a:t/>
            </a:r>
            <a:br>
              <a:rPr lang="en-US" altLang="ja-JP" sz="3200" dirty="0" smtClean="0">
                <a:solidFill>
                  <a:srgbClr val="FF0000"/>
                </a:solidFill>
              </a:rPr>
            </a:br>
            <a:r>
              <a:rPr lang="ja-JP" altLang="en-US" sz="3200" dirty="0" smtClean="0">
                <a:solidFill>
                  <a:srgbClr val="FF0000"/>
                </a:solidFill>
              </a:rPr>
              <a:t>所属する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メリットってなになん？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890155" y="-933096"/>
            <a:ext cx="1515158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A2FFAD"/>
              </a:gs>
              <a:gs pos="83000">
                <a:srgbClr val="A2FFAD"/>
              </a:gs>
              <a:gs pos="100000">
                <a:srgbClr val="A3FFBF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 smtClean="0"/>
              <a:t>生命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徳田</a:t>
            </a:r>
            <a:endParaRPr kumimoji="1" lang="ja-JP" altLang="en-US" sz="28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716273" y="-933096"/>
            <a:ext cx="1515158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9BD5FF"/>
              </a:gs>
              <a:gs pos="83000">
                <a:srgbClr val="9BD5FF"/>
              </a:gs>
              <a:gs pos="100000">
                <a:srgbClr val="7BBCF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情報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大渕</a:t>
            </a:r>
            <a:endParaRPr kumimoji="1" lang="ja-JP" altLang="en-US" sz="28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42392" y="-933096"/>
            <a:ext cx="1515158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9BD5FF"/>
              </a:gs>
              <a:gs pos="83000">
                <a:srgbClr val="9BD5FF"/>
              </a:gs>
              <a:gs pos="100000">
                <a:srgbClr val="7BBCF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情報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志垣</a:t>
            </a:r>
            <a:endParaRPr kumimoji="1" lang="ja-JP" altLang="en-US" sz="28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862294" y="-933096"/>
            <a:ext cx="1771639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66000">
                <a:schemeClr val="accent1">
                  <a:lumMod val="60000"/>
                  <a:lumOff val="40000"/>
                </a:schemeClr>
              </a:gs>
              <a:gs pos="79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基礎工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酒井</a:t>
            </a:r>
            <a:endParaRPr kumimoji="1" lang="ja-JP" altLang="en-US" sz="28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7144">
            <a:off x="8633162" y="6402939"/>
            <a:ext cx="312029" cy="312029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406">
            <a:off x="8222037" y="6402939"/>
            <a:ext cx="312029" cy="312029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7181">
            <a:off x="7816976" y="6399472"/>
            <a:ext cx="312029" cy="31202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216" y="5988045"/>
            <a:ext cx="735748" cy="735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46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/>
          <p:cNvSpPr txBox="1"/>
          <p:nvPr/>
        </p:nvSpPr>
        <p:spPr>
          <a:xfrm>
            <a:off x="-138223" y="-116959"/>
            <a:ext cx="9409814" cy="7236216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 sz="200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01684" y="2951262"/>
            <a:ext cx="77300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○○</a:t>
            </a:r>
            <a:r>
              <a:rPr kumimoji="1" lang="en-US" altLang="ja-JP" sz="48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 </a:t>
            </a:r>
            <a:r>
              <a:rPr kumimoji="1" lang="ja-JP" altLang="en-US" sz="48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が</a:t>
            </a:r>
            <a:r>
              <a:rPr kumimoji="1" lang="ja-JP" altLang="en-US" sz="4800" b="1" dirty="0" smtClean="0">
                <a:solidFill>
                  <a:srgbClr val="FF0000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勝ち組</a:t>
            </a:r>
            <a:r>
              <a:rPr kumimoji="1" lang="ja-JP" altLang="en-US" sz="48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ってほんま</a:t>
            </a:r>
            <a:r>
              <a:rPr lang="en-US" altLang="ja-JP" sz="48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!?</a:t>
            </a:r>
            <a:endParaRPr kumimoji="1" lang="ja-JP" altLang="en-US" sz="48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26571" y="334378"/>
            <a:ext cx="1470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chemeClr val="bg1">
                    <a:lumMod val="9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No. 1</a:t>
            </a:r>
            <a:endParaRPr kumimoji="1" lang="ja-JP" altLang="en-US" sz="4000" dirty="0">
              <a:solidFill>
                <a:schemeClr val="bg1">
                  <a:lumMod val="95000"/>
                </a:scheme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6" name="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025285" y="590255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42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-138223" y="-964816"/>
            <a:ext cx="9409814" cy="81004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cxnSp>
        <p:nvCxnSpPr>
          <p:cNvPr id="5" name="直線コネクタ 4"/>
          <p:cNvCxnSpPr/>
          <p:nvPr/>
        </p:nvCxnSpPr>
        <p:spPr>
          <a:xfrm flipH="1">
            <a:off x="2361323" y="1285810"/>
            <a:ext cx="9728" cy="6099242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flipH="1">
            <a:off x="4665137" y="1282570"/>
            <a:ext cx="9728" cy="6099242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 flipH="1">
            <a:off x="6950522" y="1282570"/>
            <a:ext cx="9728" cy="6099242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-138223" y="-127591"/>
            <a:ext cx="9409814" cy="1180214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28514" y="130304"/>
            <a:ext cx="6473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○○</a:t>
            </a:r>
            <a:r>
              <a:rPr kumimoji="1" lang="en-US" altLang="ja-JP" sz="40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 </a:t>
            </a:r>
            <a:r>
              <a:rPr kumimoji="1" lang="ja-JP" altLang="en-US" sz="40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が勝ち組ってほんま</a:t>
            </a:r>
            <a:r>
              <a:rPr lang="en-US" altLang="ja-JP" sz="40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!?</a:t>
            </a:r>
            <a:endParaRPr kumimoji="1" lang="ja-JP" altLang="en-US" sz="40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51815" y="2151031"/>
            <a:ext cx="677108" cy="41960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3200" dirty="0" smtClean="0"/>
              <a:t>ベンチャーの時代です</a:t>
            </a:r>
            <a:endParaRPr kumimoji="1" lang="ja-JP" altLang="en-US" sz="3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32790" y="1299741"/>
            <a:ext cx="1515158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A2FFAD"/>
              </a:gs>
              <a:gs pos="83000">
                <a:srgbClr val="A2FFAD"/>
              </a:gs>
              <a:gs pos="100000">
                <a:srgbClr val="A3FFBF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 smtClean="0"/>
              <a:t>生命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畑中</a:t>
            </a:r>
            <a:endParaRPr kumimoji="1" lang="ja-JP" altLang="en-US" sz="2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340500" y="1299741"/>
            <a:ext cx="1515158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9BD5FF"/>
              </a:gs>
              <a:gs pos="83000">
                <a:srgbClr val="9BD5FF"/>
              </a:gs>
              <a:gs pos="100000">
                <a:srgbClr val="7BBCF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情報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西山</a:t>
            </a:r>
            <a:endParaRPr kumimoji="1" lang="ja-JP" altLang="en-US" sz="28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055114" y="1299741"/>
            <a:ext cx="1515158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A2FFAD"/>
              </a:gs>
              <a:gs pos="83000">
                <a:srgbClr val="A2FFAD"/>
              </a:gs>
              <a:gs pos="100000">
                <a:srgbClr val="A3FFBF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 smtClean="0"/>
              <a:t>生命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藤田</a:t>
            </a:r>
            <a:endParaRPr kumimoji="1" lang="ja-JP" altLang="en-US" sz="28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227917" y="2234181"/>
            <a:ext cx="1169551" cy="378565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3200" dirty="0" smtClean="0"/>
              <a:t>好きなことをできる</a:t>
            </a:r>
            <a:r>
              <a:rPr kumimoji="1" lang="en-US" altLang="ja-JP" sz="3200" dirty="0" smtClean="0"/>
              <a:t/>
            </a:r>
            <a:br>
              <a:rPr kumimoji="1" lang="en-US" altLang="ja-JP" sz="3200" dirty="0" smtClean="0"/>
            </a:br>
            <a:r>
              <a:rPr kumimoji="1" lang="ja-JP" altLang="en-US" sz="3200" dirty="0" smtClean="0"/>
              <a:t>お金があればいい</a:t>
            </a:r>
            <a:endParaRPr kumimoji="1" lang="ja-JP" altLang="en-US" sz="32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759525" y="2139055"/>
            <a:ext cx="677108" cy="41960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r"/>
            <a:r>
              <a:rPr kumimoji="1" lang="ja-JP" altLang="en-US" sz="3200" dirty="0" smtClean="0"/>
              <a:t>勝ち組など存在しない</a:t>
            </a:r>
            <a:endParaRPr kumimoji="1" lang="ja-JP" altLang="en-US" sz="32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203451" y="2234181"/>
            <a:ext cx="677108" cy="21441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3200" dirty="0" smtClean="0"/>
              <a:t>大企業一択</a:t>
            </a:r>
            <a:endParaRPr kumimoji="1" lang="ja-JP" altLang="en-US" sz="32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780348" y="1299741"/>
            <a:ext cx="1515159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9BD5FF"/>
              </a:gs>
              <a:gs pos="83000">
                <a:srgbClr val="9BD5FF"/>
              </a:gs>
              <a:gs pos="100000">
                <a:srgbClr val="7BBCF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情報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和田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118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/>
          <p:cNvSpPr txBox="1"/>
          <p:nvPr/>
        </p:nvSpPr>
        <p:spPr>
          <a:xfrm>
            <a:off x="-138223" y="-116959"/>
            <a:ext cx="9409814" cy="7236216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70699" y="2716319"/>
            <a:ext cx="579197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2045</a:t>
            </a:r>
            <a:r>
              <a:rPr kumimoji="1" lang="ja-JP" altLang="en-US" sz="48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年</a:t>
            </a:r>
            <a:r>
              <a:rPr kumimoji="1" lang="en-US" altLang="ja-JP" sz="48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 </a:t>
            </a:r>
            <a:r>
              <a:rPr kumimoji="1" lang="en-US" altLang="ja-JP" sz="4800" b="1" dirty="0" smtClean="0">
                <a:solidFill>
                  <a:srgbClr val="FF0000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AI</a:t>
            </a:r>
            <a:r>
              <a:rPr kumimoji="1" lang="en-US" altLang="ja-JP" sz="48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 </a:t>
            </a:r>
            <a:r>
              <a:rPr kumimoji="1" lang="ja-JP" altLang="en-US" sz="48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が</a:t>
            </a:r>
            <a:r>
              <a:rPr kumimoji="1" lang="ja-JP" altLang="en-US" sz="4800" b="1" dirty="0" smtClean="0">
                <a:solidFill>
                  <a:srgbClr val="FF0000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ヒト</a:t>
            </a:r>
            <a:r>
              <a:rPr kumimoji="1" lang="ja-JP" altLang="en-US" sz="48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を</a:t>
            </a:r>
            <a:r>
              <a:rPr kumimoji="1" lang="en-US" altLang="ja-JP" sz="48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/>
            </a:r>
            <a:br>
              <a:rPr kumimoji="1" lang="en-US" altLang="ja-JP" sz="48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</a:br>
            <a:r>
              <a:rPr kumimoji="1" lang="ja-JP" altLang="en-US" sz="48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超えるって</a:t>
            </a:r>
            <a:r>
              <a:rPr kumimoji="1" lang="ja-JP" altLang="en-US" sz="48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ほんま</a:t>
            </a:r>
            <a:r>
              <a:rPr lang="en-US" altLang="ja-JP" sz="48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!?</a:t>
            </a:r>
            <a:endParaRPr kumimoji="1" lang="ja-JP" altLang="en-US" sz="48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26571" y="334378"/>
            <a:ext cx="1470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chemeClr val="bg1">
                    <a:lumMod val="9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No. 2</a:t>
            </a:r>
            <a:endParaRPr kumimoji="1" lang="ja-JP" altLang="en-US" sz="4000" dirty="0">
              <a:solidFill>
                <a:schemeClr val="bg1">
                  <a:lumMod val="95000"/>
                </a:scheme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26" name="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025285" y="590255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50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7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-138223" y="-964816"/>
            <a:ext cx="9409814" cy="81004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-138223" y="-116959"/>
            <a:ext cx="9409814" cy="116958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cxnSp>
        <p:nvCxnSpPr>
          <p:cNvPr id="5" name="直線コネクタ 4"/>
          <p:cNvCxnSpPr/>
          <p:nvPr/>
        </p:nvCxnSpPr>
        <p:spPr>
          <a:xfrm flipH="1">
            <a:off x="2306395" y="1285810"/>
            <a:ext cx="9728" cy="6099242"/>
          </a:xfrm>
          <a:prstGeom prst="line">
            <a:avLst/>
          </a:prstGeom>
          <a:ln w="635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29775" y="214346"/>
            <a:ext cx="85090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2045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年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 AI 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がヒトを超えるって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ほんま</a:t>
            </a:r>
            <a:r>
              <a:rPr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!?</a:t>
            </a:r>
            <a:endParaRPr kumimoji="1" lang="ja-JP" altLang="en-US" sz="36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35881" y="2089784"/>
            <a:ext cx="1477328" cy="368306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00" dirty="0" smtClean="0"/>
              <a:t>人知</a:t>
            </a:r>
            <a:r>
              <a:rPr lang="ja-JP" altLang="en-US" sz="2800" dirty="0"/>
              <a:t>を超えたＡＩ</a:t>
            </a:r>
            <a:r>
              <a:rPr lang="ja-JP" altLang="en-US" sz="2800" dirty="0" smtClean="0"/>
              <a:t>が、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kumimoji="1" lang="ja-JP" altLang="en-US" sz="2800" dirty="0" smtClean="0"/>
              <a:t>人間社会を支配したい</a:t>
            </a:r>
            <a:endParaRPr kumimoji="1" lang="en-US" altLang="ja-JP" sz="2800" dirty="0" smtClean="0"/>
          </a:p>
          <a:p>
            <a:r>
              <a:rPr kumimoji="1" lang="ja-JP" altLang="en-US" sz="2800" dirty="0" smtClean="0"/>
              <a:t>欲求がわからない</a:t>
            </a:r>
            <a:endParaRPr kumimoji="1" lang="ja-JP" altLang="en-US" sz="28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99460" y="2089783"/>
            <a:ext cx="1046440" cy="44012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00" dirty="0" smtClean="0"/>
              <a:t>設計者次第という意味で、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既存技術もＡＩも同じ</a:t>
            </a:r>
            <a:endParaRPr kumimoji="1" lang="ja-JP" altLang="en-US" sz="28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36861" y="1286507"/>
            <a:ext cx="1771639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66000">
                <a:srgbClr val="FFC000"/>
              </a:gs>
              <a:gs pos="79000">
                <a:srgbClr val="FFC000"/>
              </a:gs>
              <a:gs pos="100000">
                <a:srgbClr val="FFC00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基礎工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島谷</a:t>
            </a:r>
            <a:endParaRPr kumimoji="1" lang="ja-JP" altLang="en-US" sz="2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998157" y="1286507"/>
            <a:ext cx="1538752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9BD5FF"/>
              </a:gs>
              <a:gs pos="83000">
                <a:srgbClr val="9BD5FF"/>
              </a:gs>
              <a:gs pos="100000">
                <a:srgbClr val="7BBCF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情報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陸</a:t>
            </a:r>
            <a:endParaRPr kumimoji="1" lang="ja-JP" altLang="en-US" sz="28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091813" y="1287859"/>
            <a:ext cx="1515158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A2FFAD"/>
              </a:gs>
              <a:gs pos="83000">
                <a:srgbClr val="A2FFAD"/>
              </a:gs>
              <a:gs pos="100000">
                <a:srgbClr val="A3FFBF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 smtClean="0"/>
              <a:t>生命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田中</a:t>
            </a:r>
            <a:endParaRPr kumimoji="1" lang="ja-JP" altLang="en-US" sz="28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15376" y="1290942"/>
            <a:ext cx="1489639" cy="51435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FFC000"/>
              </a:gs>
              <a:gs pos="83000">
                <a:srgbClr val="FFC000"/>
              </a:gs>
              <a:gs pos="100000">
                <a:schemeClr val="accent1">
                  <a:lumMod val="20000"/>
                  <a:lumOff val="80000"/>
                  <a:alpha val="20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ja-JP" altLang="en-US" sz="2800" dirty="0" smtClean="0"/>
              <a:t>中村</a:t>
            </a:r>
            <a:r>
              <a:rPr lang="ja-JP" altLang="en-US" sz="2000" dirty="0" smtClean="0"/>
              <a:t>先生</a:t>
            </a:r>
            <a:endParaRPr kumimoji="1" lang="ja-JP" altLang="en-US" sz="28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110730" y="2089783"/>
            <a:ext cx="1477328" cy="368306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00" dirty="0" smtClean="0"/>
              <a:t>趣味で</a:t>
            </a:r>
            <a:r>
              <a:rPr lang="ja-JP" altLang="en-US" sz="2800" dirty="0"/>
              <a:t>作成</a:t>
            </a:r>
            <a:r>
              <a:rPr lang="ja-JP" altLang="en-US" sz="2800" dirty="0" smtClean="0"/>
              <a:t>された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支配力</a:t>
            </a:r>
            <a:r>
              <a:rPr lang="ja-JP" altLang="en-US" sz="2800" dirty="0"/>
              <a:t>のある</a:t>
            </a:r>
            <a:r>
              <a:rPr lang="ja-JP" altLang="en-US" sz="2800" dirty="0" smtClean="0"/>
              <a:t>ＡＩが、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インターネットに</a:t>
            </a:r>
            <a:r>
              <a:rPr lang="ja-JP" altLang="en-US" sz="2800" dirty="0" smtClean="0"/>
              <a:t>蔓延</a:t>
            </a:r>
            <a:endParaRPr kumimoji="1" lang="ja-JP" altLang="en-US" sz="28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256815" y="2089784"/>
            <a:ext cx="1046440" cy="4042132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kumimoji="1" lang="ja-JP" altLang="en-US" sz="2800" dirty="0" smtClean="0"/>
              <a:t>人知を超えても、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lang="ja-JP" altLang="en-US" sz="2800" dirty="0" smtClean="0"/>
              <a:t>ＡＩはヒトのための道具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8915" y="6270698"/>
            <a:ext cx="1723549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 smtClean="0"/>
              <a:t>超えない派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104808" y="6270698"/>
            <a:ext cx="1415772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 smtClean="0"/>
              <a:t>超える派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8173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/>
      <p:bldP spid="22" grpId="0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/>
          <p:cNvSpPr txBox="1"/>
          <p:nvPr/>
        </p:nvSpPr>
        <p:spPr>
          <a:xfrm>
            <a:off x="-138223" y="-116959"/>
            <a:ext cx="9409814" cy="7236216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334068" y="2777874"/>
            <a:ext cx="64652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b="1" dirty="0" smtClean="0">
                <a:solidFill>
                  <a:srgbClr val="FF0000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HW</a:t>
            </a:r>
            <a:r>
              <a:rPr lang="ja-JP" altLang="en-US" sz="4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の</a:t>
            </a:r>
            <a:r>
              <a:rPr lang="en-US" altLang="ja-JP" sz="4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 </a:t>
            </a:r>
            <a:r>
              <a:rPr kumimoji="1" lang="ja-JP" altLang="en-US" sz="4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ちょっとエエ</a:t>
            </a:r>
            <a:r>
              <a:rPr kumimoji="1" lang="ja-JP" altLang="en-US" sz="4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とこ</a:t>
            </a:r>
            <a:r>
              <a:rPr lang="en-US" altLang="ja-JP" sz="4400" b="1" dirty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/>
            </a:r>
            <a:br>
              <a:rPr lang="en-US" altLang="ja-JP" sz="4400" b="1" dirty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</a:br>
            <a:r>
              <a:rPr kumimoji="1" lang="ja-JP" altLang="en-US" sz="4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見て</a:t>
            </a:r>
            <a:r>
              <a:rPr kumimoji="1" lang="ja-JP" altLang="en-US" sz="4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みたい</a:t>
            </a:r>
            <a:r>
              <a:rPr kumimoji="1" lang="en-US" altLang="ja-JP" sz="44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!?</a:t>
            </a:r>
            <a:endParaRPr kumimoji="1" lang="ja-JP" altLang="en-US" sz="44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6571" y="334378"/>
            <a:ext cx="1470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chemeClr val="bg1">
                    <a:lumMod val="9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No. </a:t>
            </a:r>
            <a:r>
              <a:rPr lang="en-US" altLang="ja-JP" sz="4000" dirty="0">
                <a:solidFill>
                  <a:schemeClr val="bg1">
                    <a:lumMod val="9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3</a:t>
            </a:r>
            <a:endParaRPr kumimoji="1" lang="ja-JP" altLang="en-US" sz="4000" dirty="0">
              <a:solidFill>
                <a:schemeClr val="bg1">
                  <a:lumMod val="95000"/>
                </a:scheme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6" name="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025285" y="590255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40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-138223" y="-964816"/>
            <a:ext cx="9409814" cy="81004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-138223" y="-116959"/>
            <a:ext cx="9409814" cy="116958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77252" y="150548"/>
            <a:ext cx="8214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HW</a:t>
            </a:r>
            <a:r>
              <a:rPr lang="ja-JP" altLang="en-US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の</a:t>
            </a:r>
            <a:r>
              <a:rPr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 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ちょっとエエとこ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 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見てみたい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!?</a:t>
            </a:r>
            <a:endParaRPr kumimoji="1" lang="ja-JP" altLang="en-US" sz="36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76994" y="1619058"/>
            <a:ext cx="8148384" cy="4031873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ja-JP" altLang="en-US" sz="3200" dirty="0" smtClean="0"/>
              <a:t>融合・異分野交流って、なにするん？</a:t>
            </a:r>
            <a:endParaRPr lang="en-US" altLang="ja-JP" sz="3200" dirty="0" smtClean="0"/>
          </a:p>
          <a:p>
            <a:pPr marL="571500" indent="-571500">
              <a:buFont typeface="+mj-lt"/>
              <a:buAutoNum type="romanUcPeriod"/>
            </a:pPr>
            <a:endParaRPr lang="en-US" altLang="ja-JP" sz="3200" dirty="0" smtClean="0"/>
          </a:p>
          <a:p>
            <a:pPr marL="571500" indent="-571500">
              <a:buFont typeface="+mj-lt"/>
              <a:buAutoNum type="romanUcPeriod"/>
            </a:pPr>
            <a:endParaRPr lang="en-US" altLang="ja-JP" sz="3200" dirty="0" smtClean="0"/>
          </a:p>
          <a:p>
            <a:pPr marL="571500" indent="-571500">
              <a:buFont typeface="+mj-lt"/>
              <a:buAutoNum type="romanUcPeriod"/>
            </a:pPr>
            <a:r>
              <a:rPr kumimoji="1" lang="ja-JP" altLang="en-US" sz="3200" dirty="0" smtClean="0"/>
              <a:t>ヒューマンウェアの制度ってどんなん？</a:t>
            </a:r>
            <a:endParaRPr kumimoji="1" lang="en-US" altLang="ja-JP" sz="3200" dirty="0" smtClean="0"/>
          </a:p>
          <a:p>
            <a:pPr marL="571500" indent="-571500">
              <a:buFont typeface="+mj-lt"/>
              <a:buAutoNum type="romanUcPeriod"/>
            </a:pPr>
            <a:endParaRPr lang="en-US" altLang="ja-JP" sz="3200" dirty="0" smtClean="0"/>
          </a:p>
          <a:p>
            <a:pPr marL="571500" indent="-571500">
              <a:buFont typeface="+mj-lt"/>
              <a:buAutoNum type="romanUcPeriod"/>
            </a:pPr>
            <a:endParaRPr lang="en-US" altLang="ja-JP" sz="3200" dirty="0"/>
          </a:p>
          <a:p>
            <a:pPr marL="571500" indent="-571500">
              <a:buFont typeface="+mj-lt"/>
              <a:buAutoNum type="romanUcPeriod"/>
            </a:pPr>
            <a:r>
              <a:rPr kumimoji="1" lang="ja-JP" altLang="en-US" sz="3200" dirty="0" smtClean="0"/>
              <a:t>研究者として、</a:t>
            </a:r>
            <a:r>
              <a:rPr lang="ja-JP" altLang="en-US" sz="3200" dirty="0" smtClean="0"/>
              <a:t>ヒューマンウェアに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ja-JP" altLang="en-US" sz="3200" dirty="0" smtClean="0"/>
              <a:t>所属する</a:t>
            </a:r>
            <a:r>
              <a:rPr kumimoji="1" lang="ja-JP" altLang="en-US" sz="3200" dirty="0" smtClean="0"/>
              <a:t>メリットってなになん？</a:t>
            </a:r>
            <a:endParaRPr kumimoji="1" lang="ja-JP" altLang="en-US" sz="32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890155" y="-933096"/>
            <a:ext cx="1515158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A2FFAD"/>
              </a:gs>
              <a:gs pos="83000">
                <a:srgbClr val="A2FFAD"/>
              </a:gs>
              <a:gs pos="100000">
                <a:srgbClr val="A3FFBF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 smtClean="0"/>
              <a:t>生命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徳田</a:t>
            </a:r>
            <a:endParaRPr kumimoji="1" lang="ja-JP" altLang="en-US" sz="28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716273" y="-933096"/>
            <a:ext cx="1515158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9BD5FF"/>
              </a:gs>
              <a:gs pos="83000">
                <a:srgbClr val="9BD5FF"/>
              </a:gs>
              <a:gs pos="100000">
                <a:srgbClr val="7BBCF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情報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大渕</a:t>
            </a:r>
            <a:endParaRPr kumimoji="1" lang="ja-JP" altLang="en-US" sz="28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42392" y="-933096"/>
            <a:ext cx="1515158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9BD5FF"/>
              </a:gs>
              <a:gs pos="83000">
                <a:srgbClr val="9BD5FF"/>
              </a:gs>
              <a:gs pos="100000">
                <a:srgbClr val="7BBCF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情報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志垣</a:t>
            </a:r>
            <a:endParaRPr kumimoji="1" lang="ja-JP" altLang="en-US" sz="28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862294" y="-933096"/>
            <a:ext cx="1771639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66000">
                <a:schemeClr val="accent1">
                  <a:lumMod val="60000"/>
                  <a:lumOff val="40000"/>
                </a:schemeClr>
              </a:gs>
              <a:gs pos="79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基礎工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酒井</a:t>
            </a:r>
            <a:endParaRPr kumimoji="1" lang="ja-JP" altLang="en-US" sz="28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7144">
            <a:off x="8633162" y="6402939"/>
            <a:ext cx="312029" cy="312029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406">
            <a:off x="8222037" y="6402939"/>
            <a:ext cx="312029" cy="312029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7181">
            <a:off x="7816976" y="6399472"/>
            <a:ext cx="312029" cy="31202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216" y="5988045"/>
            <a:ext cx="735748" cy="735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60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-138223" y="-964816"/>
            <a:ext cx="9409814" cy="81004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-138223" y="-116959"/>
            <a:ext cx="9409814" cy="116958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77252" y="150548"/>
            <a:ext cx="8214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HW</a:t>
            </a:r>
            <a:r>
              <a:rPr lang="ja-JP" altLang="en-US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の</a:t>
            </a:r>
            <a:r>
              <a:rPr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 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ちょっとエエとこ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 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見てみたい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!?</a:t>
            </a:r>
            <a:endParaRPr kumimoji="1" lang="ja-JP" altLang="en-US" sz="36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76994" y="1619058"/>
            <a:ext cx="7451079" cy="4031873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ja-JP" altLang="en-US" sz="3200" dirty="0" smtClean="0">
                <a:solidFill>
                  <a:srgbClr val="FF0000"/>
                </a:solidFill>
              </a:rPr>
              <a:t>融合・異分野交流って、なにするん？</a:t>
            </a:r>
            <a:endParaRPr lang="en-US" altLang="ja-JP" sz="3200" dirty="0" smtClean="0">
              <a:solidFill>
                <a:srgbClr val="FF0000"/>
              </a:solidFill>
            </a:endParaRPr>
          </a:p>
          <a:p>
            <a:pPr marL="571500" indent="-571500">
              <a:buFont typeface="+mj-lt"/>
              <a:buAutoNum type="romanUcPeriod"/>
            </a:pPr>
            <a:endParaRPr lang="en-US" altLang="ja-JP" sz="3200" dirty="0" smtClean="0"/>
          </a:p>
          <a:p>
            <a:pPr marL="571500" indent="-571500">
              <a:buFont typeface="+mj-lt"/>
              <a:buAutoNum type="romanUcPeriod"/>
            </a:pPr>
            <a:endParaRPr lang="en-US" altLang="ja-JP" sz="3200" dirty="0" smtClean="0"/>
          </a:p>
          <a:p>
            <a:pPr marL="571500" indent="-571500">
              <a:buFont typeface="+mj-lt"/>
              <a:buAutoNum type="romanUcPeriod"/>
            </a:pPr>
            <a:r>
              <a:rPr kumimoji="1" lang="ja-JP" altLang="en-US" sz="3200" dirty="0" smtClean="0"/>
              <a:t>ヒューマンウェアの制度ってどんなん？</a:t>
            </a:r>
            <a:endParaRPr kumimoji="1" lang="en-US" altLang="ja-JP" sz="3200" dirty="0" smtClean="0"/>
          </a:p>
          <a:p>
            <a:pPr marL="571500" indent="-571500">
              <a:buFont typeface="+mj-lt"/>
              <a:buAutoNum type="romanUcPeriod"/>
            </a:pPr>
            <a:endParaRPr lang="en-US" altLang="ja-JP" sz="3200" dirty="0" smtClean="0"/>
          </a:p>
          <a:p>
            <a:pPr marL="571500" indent="-571500">
              <a:buFont typeface="+mj-lt"/>
              <a:buAutoNum type="romanUcPeriod"/>
            </a:pPr>
            <a:endParaRPr lang="en-US" altLang="ja-JP" sz="3200" dirty="0"/>
          </a:p>
          <a:p>
            <a:pPr marL="571500" indent="-571500">
              <a:buFont typeface="+mj-lt"/>
              <a:buAutoNum type="romanUcPeriod"/>
            </a:pPr>
            <a:r>
              <a:rPr kumimoji="1" lang="ja-JP" altLang="en-US" sz="3200" dirty="0" smtClean="0"/>
              <a:t>研究者として、</a:t>
            </a:r>
            <a:r>
              <a:rPr lang="ja-JP" altLang="en-US" sz="3200" dirty="0" smtClean="0"/>
              <a:t>ヒューマンウェアに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ja-JP" altLang="en-US" sz="3200" dirty="0" smtClean="0"/>
              <a:t>所属する</a:t>
            </a:r>
            <a:r>
              <a:rPr kumimoji="1" lang="ja-JP" altLang="en-US" sz="3200" dirty="0" smtClean="0"/>
              <a:t>メリットってなになん？</a:t>
            </a:r>
            <a:endParaRPr kumimoji="1" lang="ja-JP" altLang="en-US" sz="32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890155" y="-933096"/>
            <a:ext cx="1515158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A2FFAD"/>
              </a:gs>
              <a:gs pos="83000">
                <a:srgbClr val="A2FFAD"/>
              </a:gs>
              <a:gs pos="100000">
                <a:srgbClr val="A3FFBF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 smtClean="0"/>
              <a:t>生命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徳田</a:t>
            </a:r>
            <a:endParaRPr kumimoji="1" lang="ja-JP" altLang="en-US" sz="28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716273" y="-933096"/>
            <a:ext cx="1515158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9BD5FF"/>
              </a:gs>
              <a:gs pos="83000">
                <a:srgbClr val="9BD5FF"/>
              </a:gs>
              <a:gs pos="100000">
                <a:srgbClr val="7BBCF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情報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大渕</a:t>
            </a:r>
            <a:endParaRPr kumimoji="1" lang="ja-JP" altLang="en-US" sz="28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42392" y="-933096"/>
            <a:ext cx="1515158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9BD5FF"/>
              </a:gs>
              <a:gs pos="83000">
                <a:srgbClr val="9BD5FF"/>
              </a:gs>
              <a:gs pos="100000">
                <a:srgbClr val="7BBCF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情報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志垣</a:t>
            </a:r>
            <a:endParaRPr kumimoji="1" lang="ja-JP" altLang="en-US" sz="28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862294" y="-933096"/>
            <a:ext cx="1771639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66000">
                <a:schemeClr val="accent1">
                  <a:lumMod val="60000"/>
                  <a:lumOff val="40000"/>
                </a:schemeClr>
              </a:gs>
              <a:gs pos="79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基礎工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酒井</a:t>
            </a:r>
            <a:endParaRPr kumimoji="1" lang="ja-JP" altLang="en-US" sz="28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7144">
            <a:off x="8633162" y="6402939"/>
            <a:ext cx="312029" cy="312029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406">
            <a:off x="8222037" y="6402939"/>
            <a:ext cx="312029" cy="312029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7181">
            <a:off x="7816976" y="6399472"/>
            <a:ext cx="312029" cy="31202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216" y="5988045"/>
            <a:ext cx="735748" cy="735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1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-138223" y="-964816"/>
            <a:ext cx="9409814" cy="81004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-138223" y="-116959"/>
            <a:ext cx="9409814" cy="116958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noAutofit/>
          </a:bodyPr>
          <a:lstStyle/>
          <a:p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77252" y="150548"/>
            <a:ext cx="8214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HW</a:t>
            </a:r>
            <a:r>
              <a:rPr lang="ja-JP" altLang="en-US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の</a:t>
            </a:r>
            <a:r>
              <a:rPr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 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ちょっとエエとこ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 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見てみたい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Hiragino Mincho ProN W3" charset="-128"/>
                <a:ea typeface="Hiragino Mincho ProN W3" charset="-128"/>
                <a:cs typeface="Hiragino Mincho ProN W3" charset="-128"/>
              </a:rPr>
              <a:t>!?</a:t>
            </a:r>
            <a:endParaRPr kumimoji="1" lang="ja-JP" altLang="en-US" sz="3600" b="1" dirty="0">
              <a:solidFill>
                <a:schemeClr val="bg1"/>
              </a:solidFill>
              <a:latin typeface="Hiragino Mincho ProN W3" charset="-128"/>
              <a:ea typeface="Hiragino Mincho ProN W3" charset="-128"/>
              <a:cs typeface="Hiragino Mincho ProN W3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76994" y="1619058"/>
            <a:ext cx="7451079" cy="4031873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ja-JP" altLang="en-US" sz="3200" dirty="0" smtClean="0"/>
              <a:t>融合・異分野交流って、なにするん？</a:t>
            </a:r>
            <a:endParaRPr lang="en-US" altLang="ja-JP" sz="3200" dirty="0" smtClean="0"/>
          </a:p>
          <a:p>
            <a:pPr marL="571500" indent="-571500">
              <a:buFont typeface="+mj-lt"/>
              <a:buAutoNum type="romanUcPeriod"/>
            </a:pPr>
            <a:endParaRPr lang="en-US" altLang="ja-JP" sz="3200" dirty="0" smtClean="0"/>
          </a:p>
          <a:p>
            <a:pPr marL="571500" indent="-571500">
              <a:buFont typeface="+mj-lt"/>
              <a:buAutoNum type="romanUcPeriod"/>
            </a:pPr>
            <a:endParaRPr lang="en-US" altLang="ja-JP" sz="3200" dirty="0" smtClean="0"/>
          </a:p>
          <a:p>
            <a:pPr marL="571500" indent="-571500">
              <a:buFont typeface="+mj-lt"/>
              <a:buAutoNum type="romanUcPeriod"/>
            </a:pPr>
            <a:r>
              <a:rPr kumimoji="1" lang="ja-JP" altLang="en-US" sz="3200" dirty="0" smtClean="0">
                <a:solidFill>
                  <a:srgbClr val="FF0000"/>
                </a:solidFill>
              </a:rPr>
              <a:t>ヒューマンウェアの制度ってどんなん？</a:t>
            </a:r>
            <a:endParaRPr kumimoji="1" lang="en-US" altLang="ja-JP" sz="3200" dirty="0" smtClean="0">
              <a:solidFill>
                <a:srgbClr val="FF0000"/>
              </a:solidFill>
            </a:endParaRPr>
          </a:p>
          <a:p>
            <a:pPr marL="571500" indent="-571500">
              <a:buFont typeface="+mj-lt"/>
              <a:buAutoNum type="romanUcPeriod"/>
            </a:pPr>
            <a:endParaRPr lang="en-US" altLang="ja-JP" sz="3200" dirty="0" smtClean="0"/>
          </a:p>
          <a:p>
            <a:pPr marL="571500" indent="-571500">
              <a:buFont typeface="+mj-lt"/>
              <a:buAutoNum type="romanUcPeriod"/>
            </a:pPr>
            <a:endParaRPr lang="en-US" altLang="ja-JP" sz="3200" dirty="0"/>
          </a:p>
          <a:p>
            <a:pPr marL="571500" indent="-571500">
              <a:buFont typeface="+mj-lt"/>
              <a:buAutoNum type="romanUcPeriod"/>
            </a:pPr>
            <a:r>
              <a:rPr kumimoji="1" lang="ja-JP" altLang="en-US" sz="3200" dirty="0" smtClean="0"/>
              <a:t>研究者として、</a:t>
            </a:r>
            <a:r>
              <a:rPr lang="ja-JP" altLang="en-US" sz="3200" dirty="0" smtClean="0"/>
              <a:t>ヒューマンウェアに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ja-JP" altLang="en-US" sz="3200" dirty="0" smtClean="0"/>
              <a:t>所属する</a:t>
            </a:r>
            <a:r>
              <a:rPr kumimoji="1" lang="ja-JP" altLang="en-US" sz="3200" dirty="0" smtClean="0"/>
              <a:t>メリットってなになん？</a:t>
            </a:r>
            <a:endParaRPr kumimoji="1" lang="ja-JP" altLang="en-US" sz="32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890155" y="-933096"/>
            <a:ext cx="1515158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A2FFAD"/>
              </a:gs>
              <a:gs pos="83000">
                <a:srgbClr val="A2FFAD"/>
              </a:gs>
              <a:gs pos="100000">
                <a:srgbClr val="A3FFBF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 smtClean="0"/>
              <a:t>生命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徳田</a:t>
            </a:r>
            <a:endParaRPr kumimoji="1" lang="ja-JP" altLang="en-US" sz="28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716273" y="-933096"/>
            <a:ext cx="1515158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9BD5FF"/>
              </a:gs>
              <a:gs pos="83000">
                <a:srgbClr val="9BD5FF"/>
              </a:gs>
              <a:gs pos="100000">
                <a:srgbClr val="7BBCF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情報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大渕</a:t>
            </a:r>
            <a:endParaRPr kumimoji="1" lang="ja-JP" altLang="en-US" sz="28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42392" y="-933096"/>
            <a:ext cx="1515158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9BD5FF"/>
              </a:gs>
              <a:gs pos="83000">
                <a:srgbClr val="9BD5FF"/>
              </a:gs>
              <a:gs pos="100000">
                <a:srgbClr val="7BBCF0">
                  <a:alpha val="20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情報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志垣</a:t>
            </a:r>
            <a:endParaRPr kumimoji="1" lang="ja-JP" altLang="en-US" sz="28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862294" y="-933096"/>
            <a:ext cx="1771639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66000">
                <a:schemeClr val="accent1">
                  <a:lumMod val="60000"/>
                  <a:lumOff val="40000"/>
                </a:schemeClr>
              </a:gs>
              <a:gs pos="79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基礎工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酒井</a:t>
            </a:r>
            <a:endParaRPr kumimoji="1" lang="ja-JP" altLang="en-US" sz="28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7144">
            <a:off x="8633162" y="6402939"/>
            <a:ext cx="312029" cy="312029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406">
            <a:off x="8222037" y="6402939"/>
            <a:ext cx="312029" cy="312029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7181">
            <a:off x="7816976" y="6399472"/>
            <a:ext cx="312029" cy="31202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216" y="5988045"/>
            <a:ext cx="735748" cy="735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45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Main Event</Template>
  <TotalTime>6429</TotalTime>
  <Words>258</Words>
  <Application>Microsoft Macintosh PowerPoint</Application>
  <PresentationFormat>画面に合わせる (4:3)</PresentationFormat>
  <Paragraphs>76</Paragraphs>
  <Slides>10</Slides>
  <Notes>0</Notes>
  <HiddenSlides>0</HiddenSlides>
  <MMClips>3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7" baseType="lpstr">
      <vt:lpstr>Century Gothic</vt:lpstr>
      <vt:lpstr>Hiragino Mincho ProN W3</vt:lpstr>
      <vt:lpstr>Impact</vt:lpstr>
      <vt:lpstr>ＭＳ Ｐゴシック</vt:lpstr>
      <vt:lpstr>Yu Gothic</vt:lpstr>
      <vt:lpstr>Arial</vt:lpstr>
      <vt:lpstr>メイン イベント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村上雅哉</dc:creator>
  <cp:lastModifiedBy>村上雅哉</cp:lastModifiedBy>
  <cp:revision>52</cp:revision>
  <cp:lastPrinted>2016-11-05T22:42:15Z</cp:lastPrinted>
  <dcterms:created xsi:type="dcterms:W3CDTF">2016-10-28T06:31:29Z</dcterms:created>
  <dcterms:modified xsi:type="dcterms:W3CDTF">2016-11-07T00:02:37Z</dcterms:modified>
</cp:coreProperties>
</file>