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61"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8519E"/>
    <a:srgbClr val="E3293D"/>
    <a:srgbClr val="0A70DB"/>
    <a:srgbClr val="FF3A55"/>
    <a:srgbClr val="005EBD"/>
    <a:srgbClr val="FF3C58"/>
    <a:srgbClr val="F933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75"/>
    <p:restoredTop sz="96208"/>
  </p:normalViewPr>
  <p:slideViewPr>
    <p:cSldViewPr snapToGrid="0" snapToObjects="1">
      <p:cViewPr varScale="1">
        <p:scale>
          <a:sx n="86" d="100"/>
          <a:sy n="86" d="100"/>
        </p:scale>
        <p:origin x="253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321835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4226490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1606558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3689873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1447513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95232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59633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285298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4107795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3381166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80F486A-5742-244C-8553-C6D95B9BBB19}" type="datetimeFigureOut">
              <a:rPr kumimoji="1" lang="ja-JP" altLang="en-US" smtClean="0"/>
              <a:t>2020/10/21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3628404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80F486A-5742-244C-8553-C6D95B9BBB19}" type="datetimeFigureOut">
              <a:rPr kumimoji="1" lang="ja-JP" altLang="en-US" smtClean="0"/>
              <a:t>2020/10/21</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0DE0096-A9EC-9B43-968B-4EB6ECFA3DF1}" type="slidenum">
              <a:rPr kumimoji="1" lang="ja-JP" altLang="en-US" smtClean="0"/>
              <a:t>‹#›</a:t>
            </a:fld>
            <a:endParaRPr kumimoji="1" lang="ja-JP" altLang="en-US"/>
          </a:p>
        </p:txBody>
      </p:sp>
    </p:spTree>
    <p:extLst>
      <p:ext uri="{BB962C8B-B14F-4D97-AF65-F5344CB8AC3E}">
        <p14:creationId xmlns:p14="http://schemas.microsoft.com/office/powerpoint/2010/main" val="16318075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正方形/長方形 61">
            <a:extLst>
              <a:ext uri="{FF2B5EF4-FFF2-40B4-BE49-F238E27FC236}">
                <a16:creationId xmlns:a16="http://schemas.microsoft.com/office/drawing/2014/main" id="{C7662DB1-1A87-EA45-BA53-ED8DFCC24D5D}"/>
              </a:ext>
            </a:extLst>
          </p:cNvPr>
          <p:cNvSpPr/>
          <p:nvPr/>
        </p:nvSpPr>
        <p:spPr>
          <a:xfrm flipV="1">
            <a:off x="0" y="3162042"/>
            <a:ext cx="6858000" cy="6743958"/>
          </a:xfrm>
          <a:prstGeom prst="rect">
            <a:avLst/>
          </a:prstGeom>
          <a:pattFill prst="lgGrid">
            <a:fgClr>
              <a:schemeClr val="bg1">
                <a:lumMod val="95000"/>
              </a:schemeClr>
            </a:fgClr>
            <a:bgClr>
              <a:srgbClr val="08519E"/>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リーフォーム 64">
            <a:extLst>
              <a:ext uri="{FF2B5EF4-FFF2-40B4-BE49-F238E27FC236}">
                <a16:creationId xmlns:a16="http://schemas.microsoft.com/office/drawing/2014/main" id="{9B3525FF-9FCB-E843-B105-3A453ED87EA4}"/>
              </a:ext>
            </a:extLst>
          </p:cNvPr>
          <p:cNvSpPr/>
          <p:nvPr/>
        </p:nvSpPr>
        <p:spPr>
          <a:xfrm rot="20780776" flipV="1">
            <a:off x="-415309" y="4818177"/>
            <a:ext cx="8003935" cy="5814171"/>
          </a:xfrm>
          <a:custGeom>
            <a:avLst/>
            <a:gdLst>
              <a:gd name="connsiteX0" fmla="*/ 0 w 8003935"/>
              <a:gd name="connsiteY0" fmla="*/ 1618856 h 5814171"/>
              <a:gd name="connsiteX1" fmla="*/ 6664193 w 8003935"/>
              <a:gd name="connsiteY1" fmla="*/ 0 h 5814171"/>
              <a:gd name="connsiteX2" fmla="*/ 8003935 w 8003935"/>
              <a:gd name="connsiteY2" fmla="*/ 5515195 h 5814171"/>
              <a:gd name="connsiteX3" fmla="*/ 6773166 w 8003935"/>
              <a:gd name="connsiteY3" fmla="*/ 5814171 h 5814171"/>
              <a:gd name="connsiteX4" fmla="*/ 6773166 w 8003935"/>
              <a:gd name="connsiteY4" fmla="*/ 2364674 h 5814171"/>
              <a:gd name="connsiteX5" fmla="*/ 181173 w 8003935"/>
              <a:gd name="connsiteY5" fmla="*/ 2364674 h 5814171"/>
              <a:gd name="connsiteX6" fmla="*/ 0 w 8003935"/>
              <a:gd name="connsiteY6" fmla="*/ 1618856 h 5814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03935" h="5814171">
                <a:moveTo>
                  <a:pt x="0" y="1618856"/>
                </a:moveTo>
                <a:lnTo>
                  <a:pt x="6664193" y="0"/>
                </a:lnTo>
                <a:lnTo>
                  <a:pt x="8003935" y="5515195"/>
                </a:lnTo>
                <a:lnTo>
                  <a:pt x="6773166" y="5814171"/>
                </a:lnTo>
                <a:lnTo>
                  <a:pt x="6773166" y="2364674"/>
                </a:lnTo>
                <a:lnTo>
                  <a:pt x="181173" y="2364674"/>
                </a:lnTo>
                <a:lnTo>
                  <a:pt x="0" y="1618856"/>
                </a:lnTo>
                <a:close/>
              </a:path>
            </a:pathLst>
          </a:custGeom>
          <a:solidFill>
            <a:srgbClr val="E3293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5" name="正方形/長方形 54">
            <a:extLst>
              <a:ext uri="{FF2B5EF4-FFF2-40B4-BE49-F238E27FC236}">
                <a16:creationId xmlns:a16="http://schemas.microsoft.com/office/drawing/2014/main" id="{CF09542E-E5D2-434F-89E3-79E184B80E45}"/>
              </a:ext>
            </a:extLst>
          </p:cNvPr>
          <p:cNvSpPr/>
          <p:nvPr/>
        </p:nvSpPr>
        <p:spPr>
          <a:xfrm flipV="1">
            <a:off x="1" y="25814"/>
            <a:ext cx="6857999" cy="3525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フリーフォーム 58">
            <a:extLst>
              <a:ext uri="{FF2B5EF4-FFF2-40B4-BE49-F238E27FC236}">
                <a16:creationId xmlns:a16="http://schemas.microsoft.com/office/drawing/2014/main" id="{D21B124E-01F4-6044-B7FC-9C7DBA6213C5}"/>
              </a:ext>
            </a:extLst>
          </p:cNvPr>
          <p:cNvSpPr/>
          <p:nvPr/>
        </p:nvSpPr>
        <p:spPr>
          <a:xfrm rot="668482" flipV="1">
            <a:off x="-243423" y="757292"/>
            <a:ext cx="7857314" cy="6971645"/>
          </a:xfrm>
          <a:custGeom>
            <a:avLst/>
            <a:gdLst>
              <a:gd name="connsiteX0" fmla="*/ 7857314 w 7857314"/>
              <a:gd name="connsiteY0" fmla="*/ 0 h 6971645"/>
              <a:gd name="connsiteX1" fmla="*/ 6484304 w 7857314"/>
              <a:gd name="connsiteY1" fmla="*/ 6971644 h 6971645"/>
              <a:gd name="connsiteX2" fmla="*/ 426915 w 7857314"/>
              <a:gd name="connsiteY2" fmla="*/ 6971645 h 6971645"/>
              <a:gd name="connsiteX3" fmla="*/ 0 w 7857314"/>
              <a:gd name="connsiteY3" fmla="*/ 6544729 h 6971645"/>
              <a:gd name="connsiteX4" fmla="*/ 0 w 7857314"/>
              <a:gd name="connsiteY4" fmla="*/ 4405252 h 6971645"/>
              <a:gd name="connsiteX5" fmla="*/ 439143 w 7857314"/>
              <a:gd name="connsiteY5" fmla="*/ 2175444 h 6971645"/>
              <a:gd name="connsiteX6" fmla="*/ 7857314 w 7857314"/>
              <a:gd name="connsiteY6" fmla="*/ 0 h 6971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57314" h="6971645">
                <a:moveTo>
                  <a:pt x="7857314" y="0"/>
                </a:moveTo>
                <a:lnTo>
                  <a:pt x="6484304" y="6971644"/>
                </a:lnTo>
                <a:lnTo>
                  <a:pt x="426915" y="6971645"/>
                </a:lnTo>
                <a:cubicBezTo>
                  <a:pt x="191136" y="6971644"/>
                  <a:pt x="0" y="6780508"/>
                  <a:pt x="0" y="6544729"/>
                </a:cubicBezTo>
                <a:lnTo>
                  <a:pt x="0" y="4405252"/>
                </a:lnTo>
                <a:lnTo>
                  <a:pt x="439143" y="2175444"/>
                </a:lnTo>
                <a:lnTo>
                  <a:pt x="7857314" y="0"/>
                </a:lnTo>
                <a:close/>
              </a:path>
            </a:pathLst>
          </a:custGeom>
          <a:pattFill prst="ltUpDiag">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13">
            <a:extLst>
              <a:ext uri="{FF2B5EF4-FFF2-40B4-BE49-F238E27FC236}">
                <a16:creationId xmlns:a16="http://schemas.microsoft.com/office/drawing/2014/main" id="{575C8867-3A5E-304E-B26A-EA6A45AA7C52}"/>
              </a:ext>
            </a:extLst>
          </p:cNvPr>
          <p:cNvSpPr/>
          <p:nvPr/>
        </p:nvSpPr>
        <p:spPr>
          <a:xfrm>
            <a:off x="0" y="1215804"/>
            <a:ext cx="6857998" cy="1472696"/>
          </a:xfrm>
          <a:custGeom>
            <a:avLst/>
            <a:gdLst/>
            <a:ahLst/>
            <a:cxnLst/>
            <a:rect l="l" t="t" r="r" b="b"/>
            <a:pathLst>
              <a:path w="7553671" h="1185710">
                <a:moveTo>
                  <a:pt x="4425540" y="638046"/>
                </a:moveTo>
                <a:cubicBezTo>
                  <a:pt x="4394707" y="689400"/>
                  <a:pt x="4361974" y="729640"/>
                  <a:pt x="4327341" y="758768"/>
                </a:cubicBezTo>
                <a:lnTo>
                  <a:pt x="4388164" y="819468"/>
                </a:lnTo>
                <a:cubicBezTo>
                  <a:pt x="4432287" y="781158"/>
                  <a:pt x="4468543" y="735556"/>
                  <a:pt x="4496931" y="682662"/>
                </a:cubicBezTo>
                <a:close/>
                <a:moveTo>
                  <a:pt x="4671235" y="636074"/>
                </a:moveTo>
                <a:lnTo>
                  <a:pt x="4609334" y="683371"/>
                </a:lnTo>
                <a:cubicBezTo>
                  <a:pt x="4640145" y="722379"/>
                  <a:pt x="4670362" y="766430"/>
                  <a:pt x="4699983" y="815524"/>
                </a:cubicBezTo>
                <a:lnTo>
                  <a:pt x="4771035" y="770353"/>
                </a:lnTo>
                <a:cubicBezTo>
                  <a:pt x="4741702" y="720561"/>
                  <a:pt x="4708435" y="675801"/>
                  <a:pt x="4671235" y="636074"/>
                </a:cubicBezTo>
                <a:close/>
                <a:moveTo>
                  <a:pt x="898676" y="626214"/>
                </a:moveTo>
                <a:lnTo>
                  <a:pt x="898676" y="703121"/>
                </a:lnTo>
                <a:lnTo>
                  <a:pt x="1293071" y="703121"/>
                </a:lnTo>
                <a:lnTo>
                  <a:pt x="1293071" y="626214"/>
                </a:lnTo>
                <a:close/>
                <a:moveTo>
                  <a:pt x="601131" y="572971"/>
                </a:moveTo>
                <a:lnTo>
                  <a:pt x="601131" y="638046"/>
                </a:lnTo>
                <a:lnTo>
                  <a:pt x="739169" y="638046"/>
                </a:lnTo>
                <a:lnTo>
                  <a:pt x="719943" y="764252"/>
                </a:lnTo>
                <a:lnTo>
                  <a:pt x="553804" y="764252"/>
                </a:lnTo>
                <a:lnTo>
                  <a:pt x="553804" y="831299"/>
                </a:lnTo>
                <a:lnTo>
                  <a:pt x="869320" y="831299"/>
                </a:lnTo>
                <a:lnTo>
                  <a:pt x="869320" y="764252"/>
                </a:lnTo>
                <a:lnTo>
                  <a:pt x="796357" y="764252"/>
                </a:lnTo>
                <a:lnTo>
                  <a:pt x="827908" y="572971"/>
                </a:lnTo>
                <a:close/>
                <a:moveTo>
                  <a:pt x="3153390" y="565083"/>
                </a:moveTo>
                <a:cubicBezTo>
                  <a:pt x="3150678" y="629049"/>
                  <a:pt x="3140593" y="677239"/>
                  <a:pt x="3123133" y="709653"/>
                </a:cubicBezTo>
                <a:cubicBezTo>
                  <a:pt x="3103023" y="748518"/>
                  <a:pt x="3067045" y="782955"/>
                  <a:pt x="3015198" y="812966"/>
                </a:cubicBezTo>
                <a:lnTo>
                  <a:pt x="3064806" y="880599"/>
                </a:lnTo>
                <a:cubicBezTo>
                  <a:pt x="3124108" y="846582"/>
                  <a:pt x="3167800" y="803497"/>
                  <a:pt x="3195880" y="751342"/>
                </a:cubicBezTo>
                <a:cubicBezTo>
                  <a:pt x="3222522" y="702043"/>
                  <a:pt x="3238544" y="639956"/>
                  <a:pt x="3243947" y="565083"/>
                </a:cubicBezTo>
                <a:close/>
                <a:moveTo>
                  <a:pt x="4826908" y="553251"/>
                </a:moveTo>
                <a:lnTo>
                  <a:pt x="4792430" y="619436"/>
                </a:lnTo>
                <a:cubicBezTo>
                  <a:pt x="4819585" y="631432"/>
                  <a:pt x="4862435" y="654068"/>
                  <a:pt x="4920978" y="687345"/>
                </a:cubicBezTo>
                <a:lnTo>
                  <a:pt x="4958075" y="615122"/>
                </a:lnTo>
                <a:cubicBezTo>
                  <a:pt x="4914404" y="592280"/>
                  <a:pt x="4870682" y="571656"/>
                  <a:pt x="4826908" y="553251"/>
                </a:cubicBezTo>
                <a:close/>
                <a:moveTo>
                  <a:pt x="3493408" y="553251"/>
                </a:moveTo>
                <a:lnTo>
                  <a:pt x="3458929" y="619436"/>
                </a:lnTo>
                <a:cubicBezTo>
                  <a:pt x="3486085" y="631432"/>
                  <a:pt x="3528934" y="654068"/>
                  <a:pt x="3587477" y="687345"/>
                </a:cubicBezTo>
                <a:lnTo>
                  <a:pt x="3624575" y="615122"/>
                </a:lnTo>
                <a:cubicBezTo>
                  <a:pt x="3580904" y="592280"/>
                  <a:pt x="3537182" y="571656"/>
                  <a:pt x="3493408" y="553251"/>
                </a:cubicBezTo>
                <a:close/>
                <a:moveTo>
                  <a:pt x="2665415" y="553251"/>
                </a:moveTo>
                <a:lnTo>
                  <a:pt x="2665415" y="620298"/>
                </a:lnTo>
                <a:lnTo>
                  <a:pt x="2769929" y="620298"/>
                </a:lnTo>
                <a:lnTo>
                  <a:pt x="2769929" y="764252"/>
                </a:lnTo>
                <a:lnTo>
                  <a:pt x="2641751" y="764252"/>
                </a:lnTo>
                <a:lnTo>
                  <a:pt x="2641751" y="833271"/>
                </a:lnTo>
                <a:lnTo>
                  <a:pt x="2978958" y="833271"/>
                </a:lnTo>
                <a:lnTo>
                  <a:pt x="2978958" y="764252"/>
                </a:lnTo>
                <a:lnTo>
                  <a:pt x="2850780" y="764252"/>
                </a:lnTo>
                <a:lnTo>
                  <a:pt x="2850780" y="620298"/>
                </a:lnTo>
                <a:lnTo>
                  <a:pt x="2953323" y="620298"/>
                </a:lnTo>
                <a:lnTo>
                  <a:pt x="2953323" y="553251"/>
                </a:lnTo>
                <a:close/>
                <a:moveTo>
                  <a:pt x="5152653" y="543391"/>
                </a:moveTo>
                <a:cubicBezTo>
                  <a:pt x="5105140" y="611589"/>
                  <a:pt x="5053541" y="666414"/>
                  <a:pt x="4997853" y="707866"/>
                </a:cubicBezTo>
                <a:cubicBezTo>
                  <a:pt x="4946582" y="745991"/>
                  <a:pt x="4883366" y="778672"/>
                  <a:pt x="4808205" y="805910"/>
                </a:cubicBezTo>
                <a:lnTo>
                  <a:pt x="4848785" y="886515"/>
                </a:lnTo>
                <a:cubicBezTo>
                  <a:pt x="5004324" y="824069"/>
                  <a:pt x="5124892" y="731509"/>
                  <a:pt x="5210488" y="608836"/>
                </a:cubicBezTo>
                <a:close/>
                <a:moveTo>
                  <a:pt x="3819153" y="543391"/>
                </a:moveTo>
                <a:cubicBezTo>
                  <a:pt x="3771641" y="611589"/>
                  <a:pt x="3720041" y="666414"/>
                  <a:pt x="3664353" y="707866"/>
                </a:cubicBezTo>
                <a:cubicBezTo>
                  <a:pt x="3613083" y="745991"/>
                  <a:pt x="3549866" y="778672"/>
                  <a:pt x="3474705" y="805910"/>
                </a:cubicBezTo>
                <a:lnTo>
                  <a:pt x="3515285" y="886515"/>
                </a:lnTo>
                <a:cubicBezTo>
                  <a:pt x="3670824" y="824069"/>
                  <a:pt x="3791391" y="731509"/>
                  <a:pt x="3876987" y="608836"/>
                </a:cubicBezTo>
                <a:close/>
                <a:moveTo>
                  <a:pt x="4253359" y="539447"/>
                </a:moveTo>
                <a:cubicBezTo>
                  <a:pt x="4207120" y="608959"/>
                  <a:pt x="4154298" y="663743"/>
                  <a:pt x="4094893" y="703799"/>
                </a:cubicBezTo>
                <a:cubicBezTo>
                  <a:pt x="4041033" y="740589"/>
                  <a:pt x="3974438" y="769881"/>
                  <a:pt x="3895107" y="791675"/>
                </a:cubicBezTo>
                <a:lnTo>
                  <a:pt x="3931342" y="876655"/>
                </a:lnTo>
                <a:cubicBezTo>
                  <a:pt x="4018047" y="846069"/>
                  <a:pt x="4089244" y="811549"/>
                  <a:pt x="4144932" y="773095"/>
                </a:cubicBezTo>
                <a:cubicBezTo>
                  <a:pt x="4205959" y="730636"/>
                  <a:pt x="4261381" y="675955"/>
                  <a:pt x="4311194" y="609052"/>
                </a:cubicBezTo>
                <a:close/>
                <a:moveTo>
                  <a:pt x="2119759" y="539447"/>
                </a:moveTo>
                <a:cubicBezTo>
                  <a:pt x="2073520" y="608959"/>
                  <a:pt x="2020698" y="663743"/>
                  <a:pt x="1961293" y="703799"/>
                </a:cubicBezTo>
                <a:cubicBezTo>
                  <a:pt x="1907433" y="740589"/>
                  <a:pt x="1840838" y="769881"/>
                  <a:pt x="1761507" y="791675"/>
                </a:cubicBezTo>
                <a:lnTo>
                  <a:pt x="1797742" y="876655"/>
                </a:lnTo>
                <a:cubicBezTo>
                  <a:pt x="1884447" y="846069"/>
                  <a:pt x="1955644" y="811549"/>
                  <a:pt x="2011332" y="773095"/>
                </a:cubicBezTo>
                <a:cubicBezTo>
                  <a:pt x="2072360" y="730636"/>
                  <a:pt x="2127781" y="675955"/>
                  <a:pt x="2177594" y="609052"/>
                </a:cubicBezTo>
                <a:close/>
                <a:moveTo>
                  <a:pt x="7235985" y="519081"/>
                </a:moveTo>
                <a:cubicBezTo>
                  <a:pt x="7240839" y="518449"/>
                  <a:pt x="7245983" y="518613"/>
                  <a:pt x="7251416" y="519574"/>
                </a:cubicBezTo>
                <a:cubicBezTo>
                  <a:pt x="7270745" y="521998"/>
                  <a:pt x="7285915" y="539129"/>
                  <a:pt x="7296925" y="570968"/>
                </a:cubicBezTo>
                <a:cubicBezTo>
                  <a:pt x="7307258" y="601842"/>
                  <a:pt x="7311109" y="638601"/>
                  <a:pt x="7308480" y="681245"/>
                </a:cubicBezTo>
                <a:cubicBezTo>
                  <a:pt x="7305871" y="717726"/>
                  <a:pt x="7299380" y="746340"/>
                  <a:pt x="7289007" y="767087"/>
                </a:cubicBezTo>
                <a:cubicBezTo>
                  <a:pt x="7275839" y="790176"/>
                  <a:pt x="7258985" y="800426"/>
                  <a:pt x="7238444" y="797837"/>
                </a:cubicBezTo>
                <a:cubicBezTo>
                  <a:pt x="7218621" y="794325"/>
                  <a:pt x="7203030" y="777419"/>
                  <a:pt x="7191671" y="747121"/>
                </a:cubicBezTo>
                <a:cubicBezTo>
                  <a:pt x="7180106" y="716288"/>
                  <a:pt x="7175629" y="678739"/>
                  <a:pt x="7178237" y="634472"/>
                </a:cubicBezTo>
                <a:cubicBezTo>
                  <a:pt x="7180805" y="597292"/>
                  <a:pt x="7188097" y="567887"/>
                  <a:pt x="7200114" y="546257"/>
                </a:cubicBezTo>
                <a:cubicBezTo>
                  <a:pt x="7209466" y="530034"/>
                  <a:pt x="7221422" y="520976"/>
                  <a:pt x="7235985" y="519081"/>
                </a:cubicBezTo>
                <a:close/>
                <a:moveTo>
                  <a:pt x="6588285" y="519081"/>
                </a:moveTo>
                <a:cubicBezTo>
                  <a:pt x="6593139" y="518449"/>
                  <a:pt x="6598283" y="518613"/>
                  <a:pt x="6603716" y="519574"/>
                </a:cubicBezTo>
                <a:cubicBezTo>
                  <a:pt x="6623045" y="521998"/>
                  <a:pt x="6638215" y="539129"/>
                  <a:pt x="6649225" y="570968"/>
                </a:cubicBezTo>
                <a:cubicBezTo>
                  <a:pt x="6659558" y="601842"/>
                  <a:pt x="6663409" y="638601"/>
                  <a:pt x="6660780" y="681245"/>
                </a:cubicBezTo>
                <a:cubicBezTo>
                  <a:pt x="6658171" y="717726"/>
                  <a:pt x="6651680" y="746340"/>
                  <a:pt x="6641307" y="767087"/>
                </a:cubicBezTo>
                <a:cubicBezTo>
                  <a:pt x="6628140" y="790176"/>
                  <a:pt x="6611286" y="800426"/>
                  <a:pt x="6590744" y="797837"/>
                </a:cubicBezTo>
                <a:cubicBezTo>
                  <a:pt x="6570922" y="794325"/>
                  <a:pt x="6555331" y="777419"/>
                  <a:pt x="6543971" y="747121"/>
                </a:cubicBezTo>
                <a:cubicBezTo>
                  <a:pt x="6532407" y="716288"/>
                  <a:pt x="6527929" y="678739"/>
                  <a:pt x="6530537" y="634472"/>
                </a:cubicBezTo>
                <a:cubicBezTo>
                  <a:pt x="6533105" y="597292"/>
                  <a:pt x="6540397" y="567887"/>
                  <a:pt x="6552414" y="546257"/>
                </a:cubicBezTo>
                <a:cubicBezTo>
                  <a:pt x="6561766" y="530034"/>
                  <a:pt x="6573722" y="520976"/>
                  <a:pt x="6588285" y="519081"/>
                </a:cubicBezTo>
                <a:close/>
                <a:moveTo>
                  <a:pt x="1679268" y="498036"/>
                </a:moveTo>
                <a:lnTo>
                  <a:pt x="1667898" y="505924"/>
                </a:lnTo>
                <a:lnTo>
                  <a:pt x="1317441" y="505924"/>
                </a:lnTo>
                <a:lnTo>
                  <a:pt x="1317441" y="584803"/>
                </a:lnTo>
                <a:lnTo>
                  <a:pt x="1609293" y="584803"/>
                </a:lnTo>
                <a:cubicBezTo>
                  <a:pt x="1569176" y="626831"/>
                  <a:pt x="1535693" y="659697"/>
                  <a:pt x="1508846" y="683401"/>
                </a:cubicBezTo>
                <a:cubicBezTo>
                  <a:pt x="1492926" y="668201"/>
                  <a:pt x="1473186" y="649138"/>
                  <a:pt x="1449625" y="626214"/>
                </a:cubicBezTo>
                <a:lnTo>
                  <a:pt x="1388432" y="686298"/>
                </a:lnTo>
                <a:cubicBezTo>
                  <a:pt x="1444736" y="735803"/>
                  <a:pt x="1497661" y="790052"/>
                  <a:pt x="1547207" y="849047"/>
                </a:cubicBezTo>
                <a:lnTo>
                  <a:pt x="1613237" y="797129"/>
                </a:lnTo>
                <a:lnTo>
                  <a:pt x="1567882" y="743701"/>
                </a:lnTo>
                <a:cubicBezTo>
                  <a:pt x="1608923" y="707486"/>
                  <a:pt x="1664139" y="646838"/>
                  <a:pt x="1733527" y="561755"/>
                </a:cubicBezTo>
                <a:close/>
                <a:moveTo>
                  <a:pt x="3377795" y="472400"/>
                </a:moveTo>
                <a:lnTo>
                  <a:pt x="3369044" y="480288"/>
                </a:lnTo>
                <a:lnTo>
                  <a:pt x="3011254" y="480288"/>
                </a:lnTo>
                <a:lnTo>
                  <a:pt x="3011254" y="555223"/>
                </a:lnTo>
                <a:lnTo>
                  <a:pt x="3324798" y="555223"/>
                </a:lnTo>
                <a:cubicBezTo>
                  <a:pt x="3293842" y="597210"/>
                  <a:pt x="3262948" y="629429"/>
                  <a:pt x="3232115" y="651881"/>
                </a:cubicBezTo>
                <a:lnTo>
                  <a:pt x="3288871" y="712981"/>
                </a:lnTo>
                <a:cubicBezTo>
                  <a:pt x="3342196" y="666845"/>
                  <a:pt x="3390982" y="604327"/>
                  <a:pt x="3435228" y="525428"/>
                </a:cubicBezTo>
                <a:close/>
                <a:moveTo>
                  <a:pt x="5104925" y="470428"/>
                </a:moveTo>
                <a:lnTo>
                  <a:pt x="5062590" y="504044"/>
                </a:lnTo>
                <a:lnTo>
                  <a:pt x="5115186" y="565083"/>
                </a:lnTo>
                <a:lnTo>
                  <a:pt x="5155272" y="530758"/>
                </a:lnTo>
                <a:close/>
                <a:moveTo>
                  <a:pt x="4721736" y="466484"/>
                </a:moveTo>
                <a:cubicBezTo>
                  <a:pt x="4725269" y="466484"/>
                  <a:pt x="4728453" y="467902"/>
                  <a:pt x="4731288" y="470736"/>
                </a:cubicBezTo>
                <a:cubicBezTo>
                  <a:pt x="4734122" y="473571"/>
                  <a:pt x="4735540" y="476755"/>
                  <a:pt x="4735540" y="480288"/>
                </a:cubicBezTo>
                <a:cubicBezTo>
                  <a:pt x="4735540" y="484807"/>
                  <a:pt x="4734122" y="488484"/>
                  <a:pt x="4731288" y="491319"/>
                </a:cubicBezTo>
                <a:cubicBezTo>
                  <a:pt x="4728124" y="494482"/>
                  <a:pt x="4724940" y="496064"/>
                  <a:pt x="4721736" y="496064"/>
                </a:cubicBezTo>
                <a:cubicBezTo>
                  <a:pt x="4718469" y="496064"/>
                  <a:pt x="4715255" y="494482"/>
                  <a:pt x="4712092" y="491319"/>
                </a:cubicBezTo>
                <a:cubicBezTo>
                  <a:pt x="4709319" y="488546"/>
                  <a:pt x="4707932" y="484869"/>
                  <a:pt x="4707932" y="480288"/>
                </a:cubicBezTo>
                <a:cubicBezTo>
                  <a:pt x="4707932" y="476694"/>
                  <a:pt x="4709319" y="473510"/>
                  <a:pt x="4712092" y="470736"/>
                </a:cubicBezTo>
                <a:cubicBezTo>
                  <a:pt x="4714926" y="467902"/>
                  <a:pt x="4718141" y="466484"/>
                  <a:pt x="4721736" y="466484"/>
                </a:cubicBezTo>
                <a:close/>
                <a:moveTo>
                  <a:pt x="3946902" y="460568"/>
                </a:moveTo>
                <a:lnTo>
                  <a:pt x="3893135" y="529341"/>
                </a:lnTo>
                <a:cubicBezTo>
                  <a:pt x="3932472" y="557442"/>
                  <a:pt x="3969488" y="585789"/>
                  <a:pt x="4004182" y="614382"/>
                </a:cubicBezTo>
                <a:lnTo>
                  <a:pt x="4060753" y="547551"/>
                </a:lnTo>
                <a:cubicBezTo>
                  <a:pt x="4021703" y="514295"/>
                  <a:pt x="3983753" y="485300"/>
                  <a:pt x="3946902" y="460568"/>
                </a:cubicBezTo>
                <a:close/>
                <a:moveTo>
                  <a:pt x="1813302" y="460568"/>
                </a:moveTo>
                <a:lnTo>
                  <a:pt x="1759535" y="529341"/>
                </a:lnTo>
                <a:cubicBezTo>
                  <a:pt x="1798872" y="557442"/>
                  <a:pt x="1835888" y="585789"/>
                  <a:pt x="1870582" y="614382"/>
                </a:cubicBezTo>
                <a:lnTo>
                  <a:pt x="1927153" y="547551"/>
                </a:lnTo>
                <a:cubicBezTo>
                  <a:pt x="1888104" y="514295"/>
                  <a:pt x="1850153" y="485300"/>
                  <a:pt x="1813302" y="460568"/>
                </a:cubicBezTo>
                <a:close/>
                <a:moveTo>
                  <a:pt x="5837491" y="452681"/>
                </a:moveTo>
                <a:cubicBezTo>
                  <a:pt x="5801050" y="573135"/>
                  <a:pt x="5762258" y="677732"/>
                  <a:pt x="5721114" y="766471"/>
                </a:cubicBezTo>
                <a:lnTo>
                  <a:pt x="5670366" y="768535"/>
                </a:lnTo>
                <a:lnTo>
                  <a:pt x="5687313" y="851019"/>
                </a:lnTo>
                <a:cubicBezTo>
                  <a:pt x="5816148" y="841775"/>
                  <a:pt x="5923169" y="830601"/>
                  <a:pt x="6008375" y="817496"/>
                </a:cubicBezTo>
                <a:lnTo>
                  <a:pt x="6033086" y="858907"/>
                </a:lnTo>
                <a:lnTo>
                  <a:pt x="6106172" y="813829"/>
                </a:lnTo>
                <a:cubicBezTo>
                  <a:pt x="6058290" y="728233"/>
                  <a:pt x="6016766" y="661093"/>
                  <a:pt x="5981599" y="612410"/>
                </a:cubicBezTo>
                <a:lnTo>
                  <a:pt x="5914891" y="659399"/>
                </a:lnTo>
                <a:cubicBezTo>
                  <a:pt x="5933706" y="687828"/>
                  <a:pt x="5951454" y="714737"/>
                  <a:pt x="5968134" y="740126"/>
                </a:cubicBezTo>
                <a:cubicBezTo>
                  <a:pt x="5922860" y="748364"/>
                  <a:pt x="5871589" y="753776"/>
                  <a:pt x="5814320" y="756364"/>
                </a:cubicBezTo>
                <a:cubicBezTo>
                  <a:pt x="5854951" y="668036"/>
                  <a:pt x="5892418" y="575272"/>
                  <a:pt x="5926723" y="478070"/>
                </a:cubicBezTo>
                <a:close/>
                <a:moveTo>
                  <a:pt x="173139" y="452681"/>
                </a:moveTo>
                <a:lnTo>
                  <a:pt x="173139" y="780028"/>
                </a:lnTo>
                <a:cubicBezTo>
                  <a:pt x="173139" y="807862"/>
                  <a:pt x="179137" y="828526"/>
                  <a:pt x="191133" y="842022"/>
                </a:cubicBezTo>
                <a:cubicBezTo>
                  <a:pt x="203704" y="854593"/>
                  <a:pt x="223999" y="860879"/>
                  <a:pt x="252018" y="860879"/>
                </a:cubicBezTo>
                <a:lnTo>
                  <a:pt x="507573" y="860879"/>
                </a:lnTo>
                <a:lnTo>
                  <a:pt x="518234" y="778056"/>
                </a:lnTo>
                <a:cubicBezTo>
                  <a:pt x="426352" y="780685"/>
                  <a:pt x="348131" y="782000"/>
                  <a:pt x="283569" y="782000"/>
                </a:cubicBezTo>
                <a:cubicBezTo>
                  <a:pt x="265164" y="782000"/>
                  <a:pt x="255962" y="773455"/>
                  <a:pt x="255962" y="756364"/>
                </a:cubicBezTo>
                <a:lnTo>
                  <a:pt x="255962" y="688116"/>
                </a:lnTo>
                <a:cubicBezTo>
                  <a:pt x="353431" y="665048"/>
                  <a:pt x="440197" y="629162"/>
                  <a:pt x="516262" y="580458"/>
                </a:cubicBezTo>
                <a:lnTo>
                  <a:pt x="458058" y="521700"/>
                </a:lnTo>
                <a:cubicBezTo>
                  <a:pt x="394955" y="560174"/>
                  <a:pt x="327590" y="587781"/>
                  <a:pt x="255962" y="604523"/>
                </a:cubicBezTo>
                <a:lnTo>
                  <a:pt x="255962" y="452681"/>
                </a:lnTo>
                <a:close/>
                <a:moveTo>
                  <a:pt x="5386365" y="450709"/>
                </a:moveTo>
                <a:lnTo>
                  <a:pt x="5386365" y="513812"/>
                </a:lnTo>
                <a:lnTo>
                  <a:pt x="5232551" y="513812"/>
                </a:lnTo>
                <a:lnTo>
                  <a:pt x="5232551" y="687345"/>
                </a:lnTo>
                <a:lnTo>
                  <a:pt x="5317346" y="687345"/>
                </a:lnTo>
                <a:lnTo>
                  <a:pt x="5317346" y="590719"/>
                </a:lnTo>
                <a:lnTo>
                  <a:pt x="5538207" y="590719"/>
                </a:lnTo>
                <a:cubicBezTo>
                  <a:pt x="5527793" y="638642"/>
                  <a:pt x="5508566" y="680053"/>
                  <a:pt x="5480527" y="714953"/>
                </a:cubicBezTo>
                <a:cubicBezTo>
                  <a:pt x="5450064" y="750202"/>
                  <a:pt x="5407502" y="784948"/>
                  <a:pt x="5352842" y="819190"/>
                </a:cubicBezTo>
                <a:lnTo>
                  <a:pt x="5408827" y="884543"/>
                </a:lnTo>
                <a:cubicBezTo>
                  <a:pt x="5475463" y="844117"/>
                  <a:pt x="5524311" y="800077"/>
                  <a:pt x="5555369" y="752420"/>
                </a:cubicBezTo>
                <a:cubicBezTo>
                  <a:pt x="5594870" y="700266"/>
                  <a:pt x="5622016" y="634852"/>
                  <a:pt x="5636806" y="556178"/>
                </a:cubicBezTo>
                <a:lnTo>
                  <a:pt x="5570406" y="503952"/>
                </a:lnTo>
                <a:lnTo>
                  <a:pt x="5562210" y="513812"/>
                </a:lnTo>
                <a:lnTo>
                  <a:pt x="5475104" y="513812"/>
                </a:lnTo>
                <a:lnTo>
                  <a:pt x="5475104" y="450709"/>
                </a:lnTo>
                <a:close/>
                <a:moveTo>
                  <a:pt x="2357415" y="450709"/>
                </a:moveTo>
                <a:lnTo>
                  <a:pt x="2357415" y="513812"/>
                </a:lnTo>
                <a:lnTo>
                  <a:pt x="2203601" y="513812"/>
                </a:lnTo>
                <a:lnTo>
                  <a:pt x="2203601" y="687345"/>
                </a:lnTo>
                <a:lnTo>
                  <a:pt x="2288396" y="687345"/>
                </a:lnTo>
                <a:lnTo>
                  <a:pt x="2288396" y="590719"/>
                </a:lnTo>
                <a:lnTo>
                  <a:pt x="2509257" y="590719"/>
                </a:lnTo>
                <a:cubicBezTo>
                  <a:pt x="2498842" y="638642"/>
                  <a:pt x="2479616" y="680053"/>
                  <a:pt x="2451577" y="714953"/>
                </a:cubicBezTo>
                <a:cubicBezTo>
                  <a:pt x="2421114" y="750202"/>
                  <a:pt x="2378552" y="784948"/>
                  <a:pt x="2323892" y="819190"/>
                </a:cubicBezTo>
                <a:lnTo>
                  <a:pt x="2379877" y="884543"/>
                </a:lnTo>
                <a:cubicBezTo>
                  <a:pt x="2446513" y="844117"/>
                  <a:pt x="2495360" y="800077"/>
                  <a:pt x="2526419" y="752420"/>
                </a:cubicBezTo>
                <a:cubicBezTo>
                  <a:pt x="2565920" y="700266"/>
                  <a:pt x="2593066" y="634852"/>
                  <a:pt x="2607855" y="556178"/>
                </a:cubicBezTo>
                <a:lnTo>
                  <a:pt x="2541455" y="503952"/>
                </a:lnTo>
                <a:lnTo>
                  <a:pt x="2533259" y="513812"/>
                </a:lnTo>
                <a:lnTo>
                  <a:pt x="2446154" y="513812"/>
                </a:lnTo>
                <a:lnTo>
                  <a:pt x="2446154" y="450709"/>
                </a:lnTo>
                <a:close/>
                <a:moveTo>
                  <a:pt x="7245377" y="446765"/>
                </a:moveTo>
                <a:cubicBezTo>
                  <a:pt x="7202014" y="446765"/>
                  <a:pt x="7167176" y="468641"/>
                  <a:pt x="7140862" y="512394"/>
                </a:cubicBezTo>
                <a:cubicBezTo>
                  <a:pt x="7113255" y="554977"/>
                  <a:pt x="7100108" y="610069"/>
                  <a:pt x="7101423" y="677670"/>
                </a:cubicBezTo>
                <a:cubicBezTo>
                  <a:pt x="7104114" y="736891"/>
                  <a:pt x="7118976" y="784064"/>
                  <a:pt x="7146008" y="819190"/>
                </a:cubicBezTo>
                <a:cubicBezTo>
                  <a:pt x="7172157" y="853556"/>
                  <a:pt x="7205280" y="870739"/>
                  <a:pt x="7245377" y="870739"/>
                </a:cubicBezTo>
                <a:cubicBezTo>
                  <a:pt x="7287014" y="870739"/>
                  <a:pt x="7320887" y="849437"/>
                  <a:pt x="7346995" y="806835"/>
                </a:cubicBezTo>
                <a:cubicBezTo>
                  <a:pt x="7373904" y="763780"/>
                  <a:pt x="7385356" y="708113"/>
                  <a:pt x="7381350" y="639833"/>
                </a:cubicBezTo>
                <a:cubicBezTo>
                  <a:pt x="7380015" y="581578"/>
                  <a:pt x="7366797" y="535267"/>
                  <a:pt x="7341695" y="500902"/>
                </a:cubicBezTo>
                <a:cubicBezTo>
                  <a:pt x="7318093" y="464810"/>
                  <a:pt x="7285987" y="446765"/>
                  <a:pt x="7245377" y="446765"/>
                </a:cubicBezTo>
                <a:close/>
                <a:moveTo>
                  <a:pt x="6921527" y="446765"/>
                </a:moveTo>
                <a:cubicBezTo>
                  <a:pt x="6886545" y="446765"/>
                  <a:pt x="6856729" y="459778"/>
                  <a:pt x="6832079" y="485804"/>
                </a:cubicBezTo>
                <a:cubicBezTo>
                  <a:pt x="6807574" y="514397"/>
                  <a:pt x="6795320" y="553313"/>
                  <a:pt x="6795320" y="602551"/>
                </a:cubicBezTo>
                <a:lnTo>
                  <a:pt x="6865849" y="602551"/>
                </a:lnTo>
                <a:cubicBezTo>
                  <a:pt x="6868582" y="562803"/>
                  <a:pt x="6878924" y="537568"/>
                  <a:pt x="6896877" y="526845"/>
                </a:cubicBezTo>
                <a:cubicBezTo>
                  <a:pt x="6910681" y="518156"/>
                  <a:pt x="6923704" y="517756"/>
                  <a:pt x="6935947" y="525644"/>
                </a:cubicBezTo>
                <a:cubicBezTo>
                  <a:pt x="6947943" y="532299"/>
                  <a:pt x="6956283" y="544305"/>
                  <a:pt x="6960966" y="561663"/>
                </a:cubicBezTo>
                <a:cubicBezTo>
                  <a:pt x="6967540" y="597487"/>
                  <a:pt x="6955050" y="630066"/>
                  <a:pt x="6923499" y="659399"/>
                </a:cubicBezTo>
                <a:lnTo>
                  <a:pt x="6870317" y="702135"/>
                </a:lnTo>
                <a:cubicBezTo>
                  <a:pt x="6819005" y="746710"/>
                  <a:pt x="6794047" y="801597"/>
                  <a:pt x="6795444" y="866795"/>
                </a:cubicBezTo>
                <a:lnTo>
                  <a:pt x="7043789" y="866795"/>
                </a:lnTo>
                <a:lnTo>
                  <a:pt x="7043789" y="791860"/>
                </a:lnTo>
                <a:lnTo>
                  <a:pt x="6884059" y="791860"/>
                </a:lnTo>
                <a:cubicBezTo>
                  <a:pt x="6891044" y="785225"/>
                  <a:pt x="6906142" y="771606"/>
                  <a:pt x="6929353" y="751003"/>
                </a:cubicBezTo>
                <a:lnTo>
                  <a:pt x="6977605" y="708791"/>
                </a:lnTo>
                <a:cubicBezTo>
                  <a:pt x="7033559" y="663189"/>
                  <a:pt x="7052899" y="607070"/>
                  <a:pt x="7035624" y="540433"/>
                </a:cubicBezTo>
                <a:cubicBezTo>
                  <a:pt x="7019335" y="477988"/>
                  <a:pt x="6981302" y="446765"/>
                  <a:pt x="6921527" y="446765"/>
                </a:cubicBezTo>
                <a:close/>
                <a:moveTo>
                  <a:pt x="6597677" y="446765"/>
                </a:moveTo>
                <a:cubicBezTo>
                  <a:pt x="6554314" y="446765"/>
                  <a:pt x="6519476" y="468641"/>
                  <a:pt x="6493162" y="512394"/>
                </a:cubicBezTo>
                <a:cubicBezTo>
                  <a:pt x="6465555" y="554977"/>
                  <a:pt x="6452408" y="610069"/>
                  <a:pt x="6453723" y="677670"/>
                </a:cubicBezTo>
                <a:cubicBezTo>
                  <a:pt x="6456414" y="736891"/>
                  <a:pt x="6471276" y="784064"/>
                  <a:pt x="6498308" y="819190"/>
                </a:cubicBezTo>
                <a:cubicBezTo>
                  <a:pt x="6524457" y="853556"/>
                  <a:pt x="6557580" y="870739"/>
                  <a:pt x="6597677" y="870739"/>
                </a:cubicBezTo>
                <a:cubicBezTo>
                  <a:pt x="6639314" y="870739"/>
                  <a:pt x="6673187" y="849437"/>
                  <a:pt x="6699295" y="806835"/>
                </a:cubicBezTo>
                <a:cubicBezTo>
                  <a:pt x="6726204" y="763780"/>
                  <a:pt x="6737656" y="708113"/>
                  <a:pt x="6733650" y="639833"/>
                </a:cubicBezTo>
                <a:cubicBezTo>
                  <a:pt x="6732316" y="581578"/>
                  <a:pt x="6719097" y="535267"/>
                  <a:pt x="6693995" y="500902"/>
                </a:cubicBezTo>
                <a:cubicBezTo>
                  <a:pt x="6670393" y="464810"/>
                  <a:pt x="6638287" y="446765"/>
                  <a:pt x="6597677" y="446765"/>
                </a:cubicBezTo>
                <a:close/>
                <a:moveTo>
                  <a:pt x="6273827" y="446765"/>
                </a:moveTo>
                <a:cubicBezTo>
                  <a:pt x="6238845" y="446765"/>
                  <a:pt x="6209029" y="459778"/>
                  <a:pt x="6184379" y="485804"/>
                </a:cubicBezTo>
                <a:cubicBezTo>
                  <a:pt x="6159874" y="514397"/>
                  <a:pt x="6147620" y="553313"/>
                  <a:pt x="6147620" y="602551"/>
                </a:cubicBezTo>
                <a:lnTo>
                  <a:pt x="6218149" y="602551"/>
                </a:lnTo>
                <a:cubicBezTo>
                  <a:pt x="6220882" y="562803"/>
                  <a:pt x="6231224" y="537568"/>
                  <a:pt x="6249177" y="526845"/>
                </a:cubicBezTo>
                <a:cubicBezTo>
                  <a:pt x="6262981" y="518156"/>
                  <a:pt x="6276004" y="517756"/>
                  <a:pt x="6288247" y="525644"/>
                </a:cubicBezTo>
                <a:cubicBezTo>
                  <a:pt x="6300243" y="532299"/>
                  <a:pt x="6308583" y="544305"/>
                  <a:pt x="6313266" y="561663"/>
                </a:cubicBezTo>
                <a:cubicBezTo>
                  <a:pt x="6319840" y="597487"/>
                  <a:pt x="6307350" y="630066"/>
                  <a:pt x="6275799" y="659399"/>
                </a:cubicBezTo>
                <a:lnTo>
                  <a:pt x="6222617" y="702135"/>
                </a:lnTo>
                <a:cubicBezTo>
                  <a:pt x="6171305" y="746710"/>
                  <a:pt x="6146347" y="801597"/>
                  <a:pt x="6147744" y="866795"/>
                </a:cubicBezTo>
                <a:lnTo>
                  <a:pt x="6396089" y="866795"/>
                </a:lnTo>
                <a:lnTo>
                  <a:pt x="6396089" y="791860"/>
                </a:lnTo>
                <a:lnTo>
                  <a:pt x="6236359" y="791860"/>
                </a:lnTo>
                <a:cubicBezTo>
                  <a:pt x="6243344" y="785225"/>
                  <a:pt x="6258442" y="771606"/>
                  <a:pt x="6281653" y="751003"/>
                </a:cubicBezTo>
                <a:lnTo>
                  <a:pt x="6329905" y="708791"/>
                </a:lnTo>
                <a:cubicBezTo>
                  <a:pt x="6385859" y="663189"/>
                  <a:pt x="6405199" y="607070"/>
                  <a:pt x="6387924" y="540433"/>
                </a:cubicBezTo>
                <a:cubicBezTo>
                  <a:pt x="6371635" y="477988"/>
                  <a:pt x="6333602" y="446765"/>
                  <a:pt x="6273827" y="446765"/>
                </a:cubicBezTo>
                <a:close/>
                <a:moveTo>
                  <a:pt x="4510735" y="446765"/>
                </a:moveTo>
                <a:lnTo>
                  <a:pt x="4510735" y="543391"/>
                </a:lnTo>
                <a:lnTo>
                  <a:pt x="4345089" y="543391"/>
                </a:lnTo>
                <a:lnTo>
                  <a:pt x="4345089" y="620298"/>
                </a:lnTo>
                <a:lnTo>
                  <a:pt x="4510735" y="620298"/>
                </a:lnTo>
                <a:lnTo>
                  <a:pt x="4510735" y="774112"/>
                </a:lnTo>
                <a:cubicBezTo>
                  <a:pt x="4510735" y="788573"/>
                  <a:pt x="4504162" y="795804"/>
                  <a:pt x="4491015" y="795804"/>
                </a:cubicBezTo>
                <a:lnTo>
                  <a:pt x="4455520" y="795804"/>
                </a:lnTo>
                <a:lnTo>
                  <a:pt x="4476595" y="878627"/>
                </a:lnTo>
                <a:lnTo>
                  <a:pt x="4518623" y="878627"/>
                </a:lnTo>
                <a:cubicBezTo>
                  <a:pt x="4571209" y="878627"/>
                  <a:pt x="4597501" y="854306"/>
                  <a:pt x="4597502" y="805664"/>
                </a:cubicBezTo>
                <a:lnTo>
                  <a:pt x="4597502" y="620298"/>
                </a:lnTo>
                <a:lnTo>
                  <a:pt x="4755260" y="620298"/>
                </a:lnTo>
                <a:lnTo>
                  <a:pt x="4755260" y="543391"/>
                </a:lnTo>
                <a:lnTo>
                  <a:pt x="4597502" y="543391"/>
                </a:lnTo>
                <a:lnTo>
                  <a:pt x="4597502" y="446765"/>
                </a:lnTo>
                <a:close/>
                <a:moveTo>
                  <a:pt x="4874236" y="444793"/>
                </a:moveTo>
                <a:lnTo>
                  <a:pt x="4835813" y="513041"/>
                </a:lnTo>
                <a:cubicBezTo>
                  <a:pt x="4877553" y="530337"/>
                  <a:pt x="4922323" y="550971"/>
                  <a:pt x="4970123" y="574943"/>
                </a:cubicBezTo>
                <a:lnTo>
                  <a:pt x="5011318" y="504815"/>
                </a:lnTo>
                <a:cubicBezTo>
                  <a:pt x="4956452" y="478234"/>
                  <a:pt x="4910758" y="458227"/>
                  <a:pt x="4874236" y="444793"/>
                </a:cubicBezTo>
                <a:close/>
                <a:moveTo>
                  <a:pt x="3540735" y="444793"/>
                </a:moveTo>
                <a:lnTo>
                  <a:pt x="3502313" y="513041"/>
                </a:lnTo>
                <a:cubicBezTo>
                  <a:pt x="3544052" y="530337"/>
                  <a:pt x="3588822" y="550971"/>
                  <a:pt x="3636622" y="574943"/>
                </a:cubicBezTo>
                <a:lnTo>
                  <a:pt x="3677818" y="504815"/>
                </a:lnTo>
                <a:cubicBezTo>
                  <a:pt x="3622952" y="478234"/>
                  <a:pt x="3577258" y="458227"/>
                  <a:pt x="3540735" y="444793"/>
                </a:cubicBezTo>
                <a:close/>
                <a:moveTo>
                  <a:pt x="5154009" y="429017"/>
                </a:moveTo>
                <a:lnTo>
                  <a:pt x="5113861" y="462664"/>
                </a:lnTo>
                <a:lnTo>
                  <a:pt x="5162297" y="521700"/>
                </a:lnTo>
                <a:lnTo>
                  <a:pt x="5204572" y="487467"/>
                </a:lnTo>
                <a:close/>
                <a:moveTo>
                  <a:pt x="4721736" y="427045"/>
                </a:moveTo>
                <a:cubicBezTo>
                  <a:pt x="4703618" y="427045"/>
                  <a:pt x="4689414" y="433659"/>
                  <a:pt x="4679123" y="446888"/>
                </a:cubicBezTo>
                <a:cubicBezTo>
                  <a:pt x="4672036" y="455392"/>
                  <a:pt x="4668492" y="466526"/>
                  <a:pt x="4668493" y="480288"/>
                </a:cubicBezTo>
                <a:cubicBezTo>
                  <a:pt x="4668492" y="494934"/>
                  <a:pt x="4672898" y="507423"/>
                  <a:pt x="4681711" y="517756"/>
                </a:cubicBezTo>
                <a:cubicBezTo>
                  <a:pt x="4692208" y="529588"/>
                  <a:pt x="4706361" y="534846"/>
                  <a:pt x="4724170" y="533532"/>
                </a:cubicBezTo>
                <a:cubicBezTo>
                  <a:pt x="4740254" y="533532"/>
                  <a:pt x="4753719" y="526558"/>
                  <a:pt x="4764565" y="512610"/>
                </a:cubicBezTo>
                <a:cubicBezTo>
                  <a:pt x="4771508" y="502894"/>
                  <a:pt x="4774979" y="491463"/>
                  <a:pt x="4774979" y="478316"/>
                </a:cubicBezTo>
                <a:cubicBezTo>
                  <a:pt x="4774979" y="465950"/>
                  <a:pt x="4771538" y="455649"/>
                  <a:pt x="4764657" y="447412"/>
                </a:cubicBezTo>
                <a:cubicBezTo>
                  <a:pt x="4752599" y="433834"/>
                  <a:pt x="4738292" y="427045"/>
                  <a:pt x="4721736" y="427045"/>
                </a:cubicBezTo>
                <a:close/>
                <a:moveTo>
                  <a:pt x="0" y="0"/>
                </a:moveTo>
                <a:lnTo>
                  <a:pt x="7553671" y="0"/>
                </a:lnTo>
                <a:lnTo>
                  <a:pt x="7553671" y="1185710"/>
                </a:lnTo>
                <a:lnTo>
                  <a:pt x="0" y="1185710"/>
                </a:lnTo>
                <a:close/>
              </a:path>
            </a:pathLst>
          </a:custGeom>
          <a:solidFill>
            <a:srgbClr val="E3293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1" name="正方形/長方形 100">
            <a:extLst>
              <a:ext uri="{FF2B5EF4-FFF2-40B4-BE49-F238E27FC236}">
                <a16:creationId xmlns:a16="http://schemas.microsoft.com/office/drawing/2014/main" id="{0B0D5911-EFA8-864E-B7B6-E14015790BEE}"/>
              </a:ext>
            </a:extLst>
          </p:cNvPr>
          <p:cNvSpPr/>
          <p:nvPr/>
        </p:nvSpPr>
        <p:spPr>
          <a:xfrm rot="715382">
            <a:off x="3038800" y="542665"/>
            <a:ext cx="3941630" cy="307777"/>
          </a:xfrm>
          <a:prstGeom prst="rect">
            <a:avLst/>
          </a:prstGeom>
        </p:spPr>
        <p:txBody>
          <a:bodyPr wrap="square">
            <a:spAutoFit/>
          </a:bodyPr>
          <a:lstStyle/>
          <a:p>
            <a:r>
              <a:rPr lang="ja-JP" altLang="en-US" sz="1400" b="1">
                <a:solidFill>
                  <a:srgbClr val="08519E"/>
                </a:solidFill>
                <a:latin typeface="HGPSoeiKakugothicUB" panose="020B0900000000000000" pitchFamily="34" charset="-128"/>
                <a:ea typeface="HGPSoeiKakugothicUB" panose="020B0900000000000000" pitchFamily="34" charset="-128"/>
              </a:rPr>
              <a:t>ヒューマンウェアイノベーション博士課程プログラム</a:t>
            </a:r>
          </a:p>
        </p:txBody>
      </p:sp>
      <p:sp>
        <p:nvSpPr>
          <p:cNvPr id="12" name="角丸四角形 11">
            <a:extLst>
              <a:ext uri="{FF2B5EF4-FFF2-40B4-BE49-F238E27FC236}">
                <a16:creationId xmlns:a16="http://schemas.microsoft.com/office/drawing/2014/main" id="{FCC5C7AA-C0E6-2248-8B75-DE1F4514D222}"/>
              </a:ext>
            </a:extLst>
          </p:cNvPr>
          <p:cNvSpPr/>
          <p:nvPr/>
        </p:nvSpPr>
        <p:spPr>
          <a:xfrm>
            <a:off x="567556" y="3239200"/>
            <a:ext cx="5738648" cy="810034"/>
          </a:xfrm>
          <a:prstGeom prst="roundRect">
            <a:avLst>
              <a:gd name="adj" fmla="val 12425"/>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200" dirty="0">
              <a:solidFill>
                <a:schemeClr val="tx1"/>
              </a:solidFill>
              <a:latin typeface="Hiragino Maru Gothic Pro W4" panose="020F0400000000000000" pitchFamily="34" charset="-128"/>
              <a:ea typeface="Hiragino Maru Gothic Pro W4" panose="020F0400000000000000" pitchFamily="34" charset="-128"/>
            </a:endParaRPr>
          </a:p>
          <a:p>
            <a:r>
              <a:rPr lang="ja-JP" altLang="en-US" sz="1100">
                <a:solidFill>
                  <a:schemeClr val="tx1"/>
                </a:solidFill>
                <a:latin typeface="Hiragino Maru Gothic Pro W4" panose="020F0400000000000000" pitchFamily="34" charset="-128"/>
                <a:ea typeface="Hiragino Maru Gothic Pro W4" panose="020F0400000000000000" pitchFamily="34" charset="-128"/>
              </a:rPr>
              <a:t>本シンポジウムでは、現在進行中の融合研究を知ることと、今後立ち上がる予定の融合研究について知ることを通し、今後の融合研究の活性化を目指しています</a:t>
            </a:r>
            <a:endParaRPr lang="ja-JP" altLang="ja-JP" sz="1100">
              <a:solidFill>
                <a:schemeClr val="tx1"/>
              </a:solidFill>
              <a:latin typeface="Hiragino Maru Gothic Pro W4" panose="020F0400000000000000" pitchFamily="34" charset="-128"/>
              <a:ea typeface="Hiragino Maru Gothic Pro W4" panose="020F0400000000000000" pitchFamily="34" charset="-128"/>
            </a:endParaRPr>
          </a:p>
        </p:txBody>
      </p:sp>
      <p:sp>
        <p:nvSpPr>
          <p:cNvPr id="16" name="角丸四角形 15">
            <a:extLst>
              <a:ext uri="{FF2B5EF4-FFF2-40B4-BE49-F238E27FC236}">
                <a16:creationId xmlns:a16="http://schemas.microsoft.com/office/drawing/2014/main" id="{63C8ABA9-A12A-9649-8C5D-63A5F9474B8C}"/>
              </a:ext>
            </a:extLst>
          </p:cNvPr>
          <p:cNvSpPr/>
          <p:nvPr/>
        </p:nvSpPr>
        <p:spPr>
          <a:xfrm>
            <a:off x="567556" y="9275818"/>
            <a:ext cx="5738648" cy="530091"/>
          </a:xfrm>
          <a:prstGeom prst="roundRect">
            <a:avLst>
              <a:gd name="adj" fmla="val 18454"/>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solidFill>
                <a:schemeClr val="tx1"/>
              </a:solidFill>
              <a:latin typeface="Hiragino Maru Gothic Pro W4" panose="020F0400000000000000" pitchFamily="34" charset="-128"/>
              <a:ea typeface="Hiragino Maru Gothic Pro W4" panose="020F0400000000000000" pitchFamily="34" charset="-128"/>
            </a:endParaRPr>
          </a:p>
        </p:txBody>
      </p:sp>
      <p:sp>
        <p:nvSpPr>
          <p:cNvPr id="17" name="角丸四角形 16">
            <a:extLst>
              <a:ext uri="{FF2B5EF4-FFF2-40B4-BE49-F238E27FC236}">
                <a16:creationId xmlns:a16="http://schemas.microsoft.com/office/drawing/2014/main" id="{B4638A60-D425-BC4D-A3D5-DA4C10CC5AA4}"/>
              </a:ext>
            </a:extLst>
          </p:cNvPr>
          <p:cNvSpPr/>
          <p:nvPr/>
        </p:nvSpPr>
        <p:spPr>
          <a:xfrm>
            <a:off x="567553" y="7506310"/>
            <a:ext cx="2755308" cy="1671400"/>
          </a:xfrm>
          <a:prstGeom prst="roundRect">
            <a:avLst>
              <a:gd name="adj" fmla="val 10014"/>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endParaRPr lang="en-US" altLang="ja-JP" sz="800" dirty="0">
              <a:solidFill>
                <a:schemeClr val="tx1"/>
              </a:solidFill>
              <a:latin typeface="Hiragino Maru Gothic Pro W4" panose="020F0400000000000000" pitchFamily="34" charset="-128"/>
              <a:ea typeface="Hiragino Maru Gothic Pro W4" panose="020F0400000000000000" pitchFamily="34" charset="-128"/>
            </a:endParaRPr>
          </a:p>
          <a:p>
            <a:endParaRPr lang="en-US" altLang="ja-JP" sz="900" dirty="0">
              <a:solidFill>
                <a:schemeClr val="tx1"/>
              </a:solidFill>
              <a:latin typeface="Hiragino Maru Gothic Pro W4" panose="020F0400000000000000" pitchFamily="34" charset="-128"/>
              <a:ea typeface="Hiragino Maru Gothic Pro W4" panose="020F0400000000000000" pitchFamily="34" charset="-128"/>
            </a:endParaRP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13:00~13:10 </a:t>
            </a:r>
            <a:r>
              <a:rPr lang="ja-JP" altLang="ja-JP" sz="900">
                <a:solidFill>
                  <a:schemeClr val="tx1"/>
                </a:solidFill>
                <a:latin typeface="Hiragino Maru Gothic Pro W4" panose="020F0400000000000000" pitchFamily="34" charset="-128"/>
                <a:ea typeface="Hiragino Maru Gothic Pro W4" panose="020F0400000000000000" pitchFamily="34" charset="-128"/>
              </a:rPr>
              <a:t>オープニング セレモニー</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13:10~14:00 </a:t>
            </a:r>
            <a:r>
              <a:rPr lang="ja-JP" altLang="ja-JP" sz="900">
                <a:solidFill>
                  <a:schemeClr val="tx1"/>
                </a:solidFill>
                <a:latin typeface="Hiragino Maru Gothic Pro W4" panose="020F0400000000000000" pitchFamily="34" charset="-128"/>
                <a:ea typeface="Hiragino Maru Gothic Pro W4" panose="020F0400000000000000" pitchFamily="34" charset="-128"/>
              </a:rPr>
              <a:t>チュートリアル</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14:00~14:10 </a:t>
            </a:r>
            <a:r>
              <a:rPr lang="ja-JP" altLang="ja-JP" sz="900">
                <a:solidFill>
                  <a:schemeClr val="tx1"/>
                </a:solidFill>
                <a:latin typeface="Hiragino Maru Gothic Pro W4" panose="020F0400000000000000" pitchFamily="34" charset="-128"/>
                <a:ea typeface="Hiragino Maru Gothic Pro W4" panose="020F0400000000000000" pitchFamily="34" charset="-128"/>
              </a:rPr>
              <a:t>休憩</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14:10~15:25 </a:t>
            </a:r>
            <a:r>
              <a:rPr lang="ja-JP" altLang="ja-JP" sz="900">
                <a:solidFill>
                  <a:schemeClr val="tx1"/>
                </a:solidFill>
                <a:latin typeface="Hiragino Maru Gothic Pro W4" panose="020F0400000000000000" pitchFamily="34" charset="-128"/>
                <a:ea typeface="Hiragino Maru Gothic Pro W4" panose="020F0400000000000000" pitchFamily="34" charset="-128"/>
              </a:rPr>
              <a:t>融合研究成果発表</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15:25~15:30 </a:t>
            </a:r>
            <a:r>
              <a:rPr lang="ja-JP" altLang="ja-JP" sz="900">
                <a:solidFill>
                  <a:schemeClr val="tx1"/>
                </a:solidFill>
                <a:latin typeface="Hiragino Maru Gothic Pro W4" panose="020F0400000000000000" pitchFamily="34" charset="-128"/>
                <a:ea typeface="Hiragino Maru Gothic Pro W4" panose="020F0400000000000000" pitchFamily="34" charset="-128"/>
              </a:rPr>
              <a:t>先生講評</a:t>
            </a:r>
            <a:endParaRPr lang="en-US" altLang="ja-JP" sz="900" dirty="0">
              <a:solidFill>
                <a:schemeClr val="tx1"/>
              </a:solidFill>
              <a:latin typeface="Hiragino Maru Gothic Pro W4" panose="020F0400000000000000" pitchFamily="34" charset="-128"/>
              <a:ea typeface="Hiragino Maru Gothic Pro W4" panose="020F0400000000000000" pitchFamily="34" charset="-128"/>
            </a:endParaRP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15:30~15:40 </a:t>
            </a:r>
            <a:r>
              <a:rPr lang="ja-JP" altLang="ja-JP" sz="900">
                <a:solidFill>
                  <a:schemeClr val="tx1"/>
                </a:solidFill>
                <a:latin typeface="Hiragino Maru Gothic Pro W4" panose="020F0400000000000000" pitchFamily="34" charset="-128"/>
                <a:ea typeface="Hiragino Maru Gothic Pro W4" panose="020F0400000000000000" pitchFamily="34" charset="-128"/>
              </a:rPr>
              <a:t>休憩</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15:40~16:10 </a:t>
            </a:r>
            <a:r>
              <a:rPr lang="ja-JP" altLang="ja-JP" sz="900">
                <a:solidFill>
                  <a:schemeClr val="tx1"/>
                </a:solidFill>
                <a:latin typeface="Hiragino Maru Gothic Pro W4" panose="020F0400000000000000" pitchFamily="34" charset="-128"/>
                <a:ea typeface="Hiragino Maru Gothic Pro W4" panose="020F0400000000000000" pitchFamily="34" charset="-128"/>
              </a:rPr>
              <a:t>融合研究テーマ案発表</a:t>
            </a:r>
          </a:p>
          <a:p>
            <a:r>
              <a:rPr lang="en-US" altLang="ja-JP" sz="900" dirty="0">
                <a:solidFill>
                  <a:schemeClr val="tx1"/>
                </a:solidFill>
                <a:latin typeface="Hiragino Maru Gothic Pro W4" panose="020F0400000000000000" pitchFamily="34" charset="-128"/>
                <a:ea typeface="Hiragino Maru Gothic Pro W4" panose="020F0400000000000000" pitchFamily="34" charset="-128"/>
              </a:rPr>
              <a:t>16:10~16:30 </a:t>
            </a:r>
            <a:r>
              <a:rPr lang="ja-JP" altLang="ja-JP" sz="900">
                <a:solidFill>
                  <a:schemeClr val="tx1"/>
                </a:solidFill>
                <a:latin typeface="Hiragino Maru Gothic Pro W4" panose="020F0400000000000000" pitchFamily="34" charset="-128"/>
                <a:ea typeface="Hiragino Maru Gothic Pro W4" panose="020F0400000000000000" pitchFamily="34" charset="-128"/>
              </a:rPr>
              <a:t>クロージング</a:t>
            </a:r>
            <a:endParaRPr lang="en-US" altLang="ja-JP" sz="900" dirty="0">
              <a:solidFill>
                <a:schemeClr val="tx1"/>
              </a:solidFill>
              <a:latin typeface="Hiragino Maru Gothic Pro W4" panose="020F0400000000000000" pitchFamily="34" charset="-128"/>
              <a:ea typeface="Hiragino Maru Gothic Pro W4" panose="020F0400000000000000" pitchFamily="34" charset="-128"/>
            </a:endParaRPr>
          </a:p>
          <a:p>
            <a:pPr algn="ctr"/>
            <a:endParaRPr lang="en-US" altLang="ja-JP" sz="700" dirty="0">
              <a:solidFill>
                <a:schemeClr val="tx1"/>
              </a:solidFill>
              <a:latin typeface="Hiragino Maru Gothic Pro W4" panose="020F0400000000000000" pitchFamily="34" charset="-128"/>
              <a:ea typeface="Hiragino Maru Gothic Pro W4" panose="020F0400000000000000" pitchFamily="34" charset="-128"/>
            </a:endParaRPr>
          </a:p>
          <a:p>
            <a:pPr algn="ctr"/>
            <a:r>
              <a:rPr lang="ja-JP" altLang="ja-JP" sz="900" b="1">
                <a:solidFill>
                  <a:srgbClr val="C00000"/>
                </a:solidFill>
                <a:latin typeface="Hiragino Maru Gothic Pro W4" panose="020F0400000000000000" pitchFamily="34" charset="-128"/>
                <a:ea typeface="Hiragino Maru Gothic Pro W4" panose="020F0400000000000000" pitchFamily="34" charset="-128"/>
              </a:rPr>
              <a:t>終了後はオンライン懇親会を予定しています</a:t>
            </a:r>
            <a:r>
              <a:rPr lang="ja-JP" altLang="ja-JP" sz="300" b="1">
                <a:solidFill>
                  <a:srgbClr val="C00000"/>
                </a:solidFill>
                <a:latin typeface="Hiragino Maru Gothic Pro W4" panose="020F0400000000000000" pitchFamily="34" charset="-128"/>
                <a:ea typeface="Hiragino Maru Gothic Pro W4" panose="020F0400000000000000" pitchFamily="34" charset="-128"/>
              </a:rPr>
              <a:t> </a:t>
            </a:r>
          </a:p>
        </p:txBody>
      </p:sp>
      <p:sp>
        <p:nvSpPr>
          <p:cNvPr id="2" name="正方形/長方形 1">
            <a:extLst>
              <a:ext uri="{FF2B5EF4-FFF2-40B4-BE49-F238E27FC236}">
                <a16:creationId xmlns:a16="http://schemas.microsoft.com/office/drawing/2014/main" id="{F90DD81B-3F4A-8D49-89FB-BFE725C922C1}"/>
              </a:ext>
            </a:extLst>
          </p:cNvPr>
          <p:cNvSpPr/>
          <p:nvPr/>
        </p:nvSpPr>
        <p:spPr>
          <a:xfrm>
            <a:off x="-3" y="2753771"/>
            <a:ext cx="6858001" cy="415498"/>
          </a:xfrm>
          <a:prstGeom prst="rect">
            <a:avLst/>
          </a:prstGeom>
        </p:spPr>
        <p:txBody>
          <a:bodyPr wrap="square">
            <a:spAutoFit/>
          </a:bodyPr>
          <a:lstStyle/>
          <a:p>
            <a:pPr algn="ctr"/>
            <a:r>
              <a:rPr lang="ja-JP" altLang="ja-JP" sz="1050" b="1">
                <a:solidFill>
                  <a:srgbClr val="C00000"/>
                </a:solidFill>
                <a:latin typeface="Hiragino Maru Gothic Pro W4" panose="020F0400000000000000" pitchFamily="34" charset="-128"/>
                <a:ea typeface="Hiragino Maru Gothic Pro W4" panose="020F0400000000000000" pitchFamily="34" charset="-128"/>
              </a:rPr>
              <a:t>ヒューマンウェアイノベーション博士課程プログラムの履修生が</a:t>
            </a:r>
            <a:r>
              <a:rPr lang="ja-JP" altLang="en-US" sz="1050" b="1">
                <a:solidFill>
                  <a:srgbClr val="C00000"/>
                </a:solidFill>
                <a:latin typeface="Hiragino Maru Gothic Pro W4" panose="020F0400000000000000" pitchFamily="34" charset="-128"/>
                <a:ea typeface="Hiragino Maru Gothic Pro W4" panose="020F0400000000000000" pitchFamily="34" charset="-128"/>
              </a:rPr>
              <a:t>企画・運営</a:t>
            </a:r>
            <a:r>
              <a:rPr lang="ja-JP" altLang="ja-JP" sz="1050" b="1">
                <a:solidFill>
                  <a:srgbClr val="C00000"/>
                </a:solidFill>
                <a:latin typeface="Hiragino Maru Gothic Pro W4" panose="020F0400000000000000" pitchFamily="34" charset="-128"/>
                <a:ea typeface="Hiragino Maru Gothic Pro W4" panose="020F0400000000000000" pitchFamily="34" charset="-128"/>
              </a:rPr>
              <a:t>する</a:t>
            </a:r>
            <a:br>
              <a:rPr lang="en-US" altLang="ja-JP" sz="1050" b="1" dirty="0">
                <a:solidFill>
                  <a:srgbClr val="C00000"/>
                </a:solidFill>
                <a:latin typeface="Hiragino Maru Gothic Pro W4" panose="020F0400000000000000" pitchFamily="34" charset="-128"/>
                <a:ea typeface="Hiragino Maru Gothic Pro W4" panose="020F0400000000000000" pitchFamily="34" charset="-128"/>
              </a:rPr>
            </a:br>
            <a:r>
              <a:rPr lang="ja-JP" altLang="ja-JP" sz="1050" b="1">
                <a:solidFill>
                  <a:srgbClr val="C00000"/>
                </a:solidFill>
                <a:latin typeface="Hiragino Maru Gothic Pro W4" panose="020F0400000000000000" pitchFamily="34" charset="-128"/>
                <a:ea typeface="Hiragino Maru Gothic Pro W4" panose="020F0400000000000000" pitchFamily="34" charset="-128"/>
              </a:rPr>
              <a:t>「ヒューマンウェアシンポジウム</a:t>
            </a:r>
            <a:r>
              <a:rPr lang="en-US" altLang="ja-JP" sz="1050" b="1" dirty="0">
                <a:solidFill>
                  <a:srgbClr val="C00000"/>
                </a:solidFill>
                <a:latin typeface="Hiragino Maru Gothic Pro W4" panose="020F0400000000000000" pitchFamily="34" charset="-128"/>
                <a:ea typeface="Hiragino Maru Gothic Pro W4" panose="020F0400000000000000" pitchFamily="34" charset="-128"/>
              </a:rPr>
              <a:t>2020</a:t>
            </a:r>
            <a:r>
              <a:rPr lang="ja-JP" altLang="ja-JP" sz="1050" b="1">
                <a:solidFill>
                  <a:srgbClr val="C00000"/>
                </a:solidFill>
                <a:latin typeface="Hiragino Maru Gothic Pro W4" panose="020F0400000000000000" pitchFamily="34" charset="-128"/>
                <a:ea typeface="Hiragino Maru Gothic Pro W4" panose="020F0400000000000000" pitchFamily="34" charset="-128"/>
              </a:rPr>
              <a:t>」をオンラインにて開催します</a:t>
            </a:r>
          </a:p>
        </p:txBody>
      </p:sp>
      <p:sp>
        <p:nvSpPr>
          <p:cNvPr id="22" name="角丸四角形 21">
            <a:extLst>
              <a:ext uri="{FF2B5EF4-FFF2-40B4-BE49-F238E27FC236}">
                <a16:creationId xmlns:a16="http://schemas.microsoft.com/office/drawing/2014/main" id="{366228C8-F8B5-F246-B2D4-56C29D4ACA84}"/>
              </a:ext>
            </a:extLst>
          </p:cNvPr>
          <p:cNvSpPr/>
          <p:nvPr/>
        </p:nvSpPr>
        <p:spPr>
          <a:xfrm>
            <a:off x="567549" y="4743257"/>
            <a:ext cx="1727694" cy="2633748"/>
          </a:xfrm>
          <a:prstGeom prst="roundRect">
            <a:avLst>
              <a:gd name="adj" fmla="val 5399"/>
            </a:avLst>
          </a:prstGeom>
          <a:solidFill>
            <a:schemeClr val="bg1"/>
          </a:solidFill>
          <a:ln w="19050">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ja-JP" sz="1050">
              <a:solidFill>
                <a:schemeClr val="tx1"/>
              </a:solidFill>
              <a:latin typeface="Hiragino Maru Gothic Pro W4" panose="020F0400000000000000" pitchFamily="34" charset="-128"/>
              <a:ea typeface="Hiragino Maru Gothic Pro W4" panose="020F0400000000000000" pitchFamily="34" charset="-128"/>
            </a:endParaRPr>
          </a:p>
        </p:txBody>
      </p:sp>
      <p:sp>
        <p:nvSpPr>
          <p:cNvPr id="23" name="角丸四角形 22">
            <a:extLst>
              <a:ext uri="{FF2B5EF4-FFF2-40B4-BE49-F238E27FC236}">
                <a16:creationId xmlns:a16="http://schemas.microsoft.com/office/drawing/2014/main" id="{2C33A5E7-98C7-4D46-8ACE-63A3F3DEE895}"/>
              </a:ext>
            </a:extLst>
          </p:cNvPr>
          <p:cNvSpPr/>
          <p:nvPr/>
        </p:nvSpPr>
        <p:spPr>
          <a:xfrm>
            <a:off x="2565148" y="4738196"/>
            <a:ext cx="1727694" cy="2633748"/>
          </a:xfrm>
          <a:prstGeom prst="roundRect">
            <a:avLst>
              <a:gd name="adj" fmla="val 5399"/>
            </a:avLst>
          </a:prstGeom>
          <a:solidFill>
            <a:schemeClr val="bg1"/>
          </a:solidFill>
          <a:ln w="19050">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ja-JP" sz="1050">
              <a:solidFill>
                <a:schemeClr val="tx1"/>
              </a:solidFill>
              <a:latin typeface="Hiragino Maru Gothic Pro W4" panose="020F0400000000000000" pitchFamily="34" charset="-128"/>
              <a:ea typeface="Hiragino Maru Gothic Pro W4" panose="020F0400000000000000" pitchFamily="34" charset="-128"/>
            </a:endParaRPr>
          </a:p>
        </p:txBody>
      </p:sp>
      <p:sp>
        <p:nvSpPr>
          <p:cNvPr id="24" name="角丸四角形 23">
            <a:extLst>
              <a:ext uri="{FF2B5EF4-FFF2-40B4-BE49-F238E27FC236}">
                <a16:creationId xmlns:a16="http://schemas.microsoft.com/office/drawing/2014/main" id="{379BA894-D78E-744F-BB75-817B36749315}"/>
              </a:ext>
            </a:extLst>
          </p:cNvPr>
          <p:cNvSpPr/>
          <p:nvPr/>
        </p:nvSpPr>
        <p:spPr>
          <a:xfrm>
            <a:off x="4562747" y="4738196"/>
            <a:ext cx="1727694" cy="2633748"/>
          </a:xfrm>
          <a:prstGeom prst="roundRect">
            <a:avLst>
              <a:gd name="adj" fmla="val 5399"/>
            </a:avLst>
          </a:prstGeom>
          <a:solidFill>
            <a:schemeClr val="bg1"/>
          </a:solidFill>
          <a:ln w="19050">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ja-JP" sz="1050">
              <a:solidFill>
                <a:schemeClr val="tx1"/>
              </a:solidFill>
              <a:latin typeface="Hiragino Maru Gothic Pro W4" panose="020F0400000000000000" pitchFamily="34" charset="-128"/>
              <a:ea typeface="Hiragino Maru Gothic Pro W4" panose="020F0400000000000000" pitchFamily="34" charset="-128"/>
            </a:endParaRPr>
          </a:p>
        </p:txBody>
      </p:sp>
      <p:cxnSp>
        <p:nvCxnSpPr>
          <p:cNvPr id="5" name="直線コネクタ 4">
            <a:extLst>
              <a:ext uri="{FF2B5EF4-FFF2-40B4-BE49-F238E27FC236}">
                <a16:creationId xmlns:a16="http://schemas.microsoft.com/office/drawing/2014/main" id="{6DDFCFC7-28A2-794C-B5EF-8DB486255A89}"/>
              </a:ext>
            </a:extLst>
          </p:cNvPr>
          <p:cNvCxnSpPr>
            <a:cxnSpLocks/>
          </p:cNvCxnSpPr>
          <p:nvPr/>
        </p:nvCxnSpPr>
        <p:spPr>
          <a:xfrm flipV="1">
            <a:off x="595685" y="7669248"/>
            <a:ext cx="2727176" cy="8160"/>
          </a:xfrm>
          <a:prstGeom prst="line">
            <a:avLst/>
          </a:prstGeom>
          <a:ln w="38100" cap="rnd">
            <a:solidFill>
              <a:srgbClr val="C00000"/>
            </a:solidFill>
            <a:prstDash val="sysDot"/>
            <a:round/>
          </a:ln>
        </p:spPr>
        <p:style>
          <a:lnRef idx="1">
            <a:schemeClr val="dk1"/>
          </a:lnRef>
          <a:fillRef idx="0">
            <a:schemeClr val="dk1"/>
          </a:fillRef>
          <a:effectRef idx="0">
            <a:schemeClr val="dk1"/>
          </a:effectRef>
          <a:fontRef idx="minor">
            <a:schemeClr val="tx1"/>
          </a:fontRef>
        </p:style>
      </p:cxnSp>
      <p:sp>
        <p:nvSpPr>
          <p:cNvPr id="7" name="正方形/長方形 6">
            <a:extLst>
              <a:ext uri="{FF2B5EF4-FFF2-40B4-BE49-F238E27FC236}">
                <a16:creationId xmlns:a16="http://schemas.microsoft.com/office/drawing/2014/main" id="{2689F500-14DF-5046-803E-10CDAEF24AE4}"/>
              </a:ext>
            </a:extLst>
          </p:cNvPr>
          <p:cNvSpPr/>
          <p:nvPr/>
        </p:nvSpPr>
        <p:spPr>
          <a:xfrm>
            <a:off x="689847" y="4874366"/>
            <a:ext cx="1483098" cy="261610"/>
          </a:xfrm>
          <a:prstGeom prst="rect">
            <a:avLst/>
          </a:prstGeom>
        </p:spPr>
        <p:txBody>
          <a:bodyPr wrap="none">
            <a:spAutoFit/>
          </a:bodyPr>
          <a:lstStyle/>
          <a:p>
            <a:r>
              <a:rPr lang="ja-JP" altLang="en-US" sz="1100" b="1">
                <a:solidFill>
                  <a:srgbClr val="08519E"/>
                </a:solidFill>
                <a:latin typeface="Hiragino Maru Gothic Pro W4" panose="020F0400000000000000" pitchFamily="34" charset="-128"/>
                <a:ea typeface="Hiragino Maru Gothic Pro W4" panose="020F0400000000000000" pitchFamily="34" charset="-128"/>
              </a:rPr>
              <a:t>チュートリアル講演</a:t>
            </a:r>
            <a:endParaRPr lang="ja-JP" altLang="en-US" sz="1100">
              <a:solidFill>
                <a:srgbClr val="08519E"/>
              </a:solidFill>
            </a:endParaRPr>
          </a:p>
        </p:txBody>
      </p:sp>
      <p:sp>
        <p:nvSpPr>
          <p:cNvPr id="33" name="正方形/長方形 32">
            <a:extLst>
              <a:ext uri="{FF2B5EF4-FFF2-40B4-BE49-F238E27FC236}">
                <a16:creationId xmlns:a16="http://schemas.microsoft.com/office/drawing/2014/main" id="{5BC5126A-13D6-5645-B0F1-0EAC45F29E46}"/>
              </a:ext>
            </a:extLst>
          </p:cNvPr>
          <p:cNvSpPr/>
          <p:nvPr/>
        </p:nvSpPr>
        <p:spPr>
          <a:xfrm>
            <a:off x="882339" y="7557408"/>
            <a:ext cx="1194558" cy="261610"/>
          </a:xfrm>
          <a:prstGeom prst="rect">
            <a:avLst/>
          </a:prstGeom>
          <a:solidFill>
            <a:schemeClr val="bg1"/>
          </a:solidFill>
        </p:spPr>
        <p:txBody>
          <a:bodyPr wrap="square">
            <a:spAutoFit/>
          </a:bodyPr>
          <a:lstStyle/>
          <a:p>
            <a:r>
              <a:rPr lang="ja-JP" altLang="en-US" sz="1100" b="1">
                <a:solidFill>
                  <a:srgbClr val="C00000"/>
                </a:solidFill>
                <a:latin typeface="Hiragino Maru Gothic Pro W4" panose="020F0400000000000000" pitchFamily="34" charset="-128"/>
                <a:ea typeface="Hiragino Maru Gothic Pro W4" panose="020F0400000000000000" pitchFamily="34" charset="-128"/>
              </a:rPr>
              <a:t>タイムテーブル</a:t>
            </a:r>
            <a:endParaRPr lang="ja-JP" altLang="en-US" sz="1100">
              <a:solidFill>
                <a:srgbClr val="C00000"/>
              </a:solidFill>
            </a:endParaRPr>
          </a:p>
        </p:txBody>
      </p:sp>
      <p:sp>
        <p:nvSpPr>
          <p:cNvPr id="39" name="正方形/長方形 38">
            <a:extLst>
              <a:ext uri="{FF2B5EF4-FFF2-40B4-BE49-F238E27FC236}">
                <a16:creationId xmlns:a16="http://schemas.microsoft.com/office/drawing/2014/main" id="{393A5FAE-ABD8-624F-BC93-20C59F62F81F}"/>
              </a:ext>
            </a:extLst>
          </p:cNvPr>
          <p:cNvSpPr/>
          <p:nvPr/>
        </p:nvSpPr>
        <p:spPr>
          <a:xfrm>
            <a:off x="2708285" y="4848766"/>
            <a:ext cx="1441420" cy="276999"/>
          </a:xfrm>
          <a:prstGeom prst="rect">
            <a:avLst/>
          </a:prstGeom>
        </p:spPr>
        <p:txBody>
          <a:bodyPr wrap="none">
            <a:spAutoFit/>
          </a:bodyPr>
          <a:lstStyle/>
          <a:p>
            <a:r>
              <a:rPr lang="ja-JP" altLang="en-US" sz="1200" b="1">
                <a:solidFill>
                  <a:srgbClr val="08519E"/>
                </a:solidFill>
                <a:latin typeface="Hiragino Maru Gothic Pro W4" panose="020F0400000000000000" pitchFamily="34" charset="-128"/>
                <a:ea typeface="Hiragino Maru Gothic Pro W4" panose="020F0400000000000000" pitchFamily="34" charset="-128"/>
              </a:rPr>
              <a:t>融合研究成果発表</a:t>
            </a:r>
          </a:p>
        </p:txBody>
      </p:sp>
      <p:sp>
        <p:nvSpPr>
          <p:cNvPr id="40" name="正方形/長方形 39">
            <a:extLst>
              <a:ext uri="{FF2B5EF4-FFF2-40B4-BE49-F238E27FC236}">
                <a16:creationId xmlns:a16="http://schemas.microsoft.com/office/drawing/2014/main" id="{EB6666D9-776F-D644-807F-12F4BEC67D27}"/>
              </a:ext>
            </a:extLst>
          </p:cNvPr>
          <p:cNvSpPr/>
          <p:nvPr/>
        </p:nvSpPr>
        <p:spPr>
          <a:xfrm>
            <a:off x="4612909" y="4861461"/>
            <a:ext cx="1627369" cy="261610"/>
          </a:xfrm>
          <a:prstGeom prst="rect">
            <a:avLst/>
          </a:prstGeom>
        </p:spPr>
        <p:txBody>
          <a:bodyPr wrap="none">
            <a:spAutoFit/>
          </a:bodyPr>
          <a:lstStyle/>
          <a:p>
            <a:r>
              <a:rPr lang="ja-JP" altLang="en-US" sz="1100" b="1">
                <a:solidFill>
                  <a:srgbClr val="08519E"/>
                </a:solidFill>
                <a:latin typeface="Hiragino Maru Gothic Pro W4" panose="020F0400000000000000" pitchFamily="34" charset="-128"/>
                <a:ea typeface="Hiragino Maru Gothic Pro W4" panose="020F0400000000000000" pitchFamily="34" charset="-128"/>
              </a:rPr>
              <a:t>融合研究テーマ案発表</a:t>
            </a:r>
          </a:p>
        </p:txBody>
      </p:sp>
      <p:cxnSp>
        <p:nvCxnSpPr>
          <p:cNvPr id="45" name="直線コネクタ 44">
            <a:extLst>
              <a:ext uri="{FF2B5EF4-FFF2-40B4-BE49-F238E27FC236}">
                <a16:creationId xmlns:a16="http://schemas.microsoft.com/office/drawing/2014/main" id="{2BD34586-D1C2-1C4F-BEDF-4E58F881E671}"/>
              </a:ext>
            </a:extLst>
          </p:cNvPr>
          <p:cNvCxnSpPr>
            <a:cxnSpLocks/>
          </p:cNvCxnSpPr>
          <p:nvPr/>
        </p:nvCxnSpPr>
        <p:spPr>
          <a:xfrm flipV="1">
            <a:off x="595685" y="5182874"/>
            <a:ext cx="5701149" cy="8159"/>
          </a:xfrm>
          <a:prstGeom prst="line">
            <a:avLst/>
          </a:prstGeom>
          <a:ln w="38100" cap="rnd">
            <a:solidFill>
              <a:srgbClr val="08519E"/>
            </a:solidFill>
            <a:prstDash val="sysDot"/>
            <a:round/>
          </a:ln>
        </p:spPr>
        <p:style>
          <a:lnRef idx="1">
            <a:schemeClr val="dk1"/>
          </a:lnRef>
          <a:fillRef idx="0">
            <a:schemeClr val="dk1"/>
          </a:fillRef>
          <a:effectRef idx="0">
            <a:schemeClr val="dk1"/>
          </a:effectRef>
          <a:fontRef idx="minor">
            <a:schemeClr val="tx1"/>
          </a:fontRef>
        </p:style>
      </p:cxnSp>
      <p:cxnSp>
        <p:nvCxnSpPr>
          <p:cNvPr id="46" name="直線コネクタ 45">
            <a:extLst>
              <a:ext uri="{FF2B5EF4-FFF2-40B4-BE49-F238E27FC236}">
                <a16:creationId xmlns:a16="http://schemas.microsoft.com/office/drawing/2014/main" id="{EFBE40EA-3CAA-B14B-A20B-A42FA268D521}"/>
              </a:ext>
            </a:extLst>
          </p:cNvPr>
          <p:cNvCxnSpPr>
            <a:cxnSpLocks/>
          </p:cNvCxnSpPr>
          <p:nvPr/>
        </p:nvCxnSpPr>
        <p:spPr>
          <a:xfrm flipV="1">
            <a:off x="605055" y="3416667"/>
            <a:ext cx="5701149" cy="8159"/>
          </a:xfrm>
          <a:prstGeom prst="line">
            <a:avLst/>
          </a:prstGeom>
          <a:ln w="38100" cap="rnd">
            <a:solidFill>
              <a:srgbClr val="C00000"/>
            </a:solidFill>
            <a:prstDash val="sysDot"/>
            <a:round/>
          </a:ln>
        </p:spPr>
        <p:style>
          <a:lnRef idx="1">
            <a:schemeClr val="dk1"/>
          </a:lnRef>
          <a:fillRef idx="0">
            <a:schemeClr val="dk1"/>
          </a:fillRef>
          <a:effectRef idx="0">
            <a:schemeClr val="dk1"/>
          </a:effectRef>
          <a:fontRef idx="minor">
            <a:schemeClr val="tx1"/>
          </a:fontRef>
        </p:style>
      </p:cxnSp>
      <p:sp>
        <p:nvSpPr>
          <p:cNvPr id="47" name="正方形/長方形 46">
            <a:extLst>
              <a:ext uri="{FF2B5EF4-FFF2-40B4-BE49-F238E27FC236}">
                <a16:creationId xmlns:a16="http://schemas.microsoft.com/office/drawing/2014/main" id="{11A13EAB-0DD1-FF4B-80AE-5ADF6143EBE7}"/>
              </a:ext>
            </a:extLst>
          </p:cNvPr>
          <p:cNvSpPr/>
          <p:nvPr/>
        </p:nvSpPr>
        <p:spPr>
          <a:xfrm>
            <a:off x="891709" y="3304827"/>
            <a:ext cx="1194558" cy="261610"/>
          </a:xfrm>
          <a:prstGeom prst="rect">
            <a:avLst/>
          </a:prstGeom>
          <a:solidFill>
            <a:schemeClr val="bg1"/>
          </a:solidFill>
        </p:spPr>
        <p:txBody>
          <a:bodyPr wrap="square">
            <a:spAutoFit/>
          </a:bodyPr>
          <a:lstStyle/>
          <a:p>
            <a:r>
              <a:rPr lang="ja-JP" altLang="en-US" sz="1100" b="1">
                <a:solidFill>
                  <a:srgbClr val="C00000"/>
                </a:solidFill>
                <a:latin typeface="Hiragino Maru Gothic Pro W4" panose="020F0400000000000000" pitchFamily="34" charset="-128"/>
                <a:ea typeface="Hiragino Maru Gothic Pro W4" panose="020F0400000000000000" pitchFamily="34" charset="-128"/>
              </a:rPr>
              <a:t>イベント概要</a:t>
            </a:r>
            <a:endParaRPr lang="ja-JP" altLang="en-US" sz="1100">
              <a:solidFill>
                <a:srgbClr val="C00000"/>
              </a:solidFill>
            </a:endParaRPr>
          </a:p>
        </p:txBody>
      </p:sp>
      <p:cxnSp>
        <p:nvCxnSpPr>
          <p:cNvPr id="48" name="直線コネクタ 47">
            <a:extLst>
              <a:ext uri="{FF2B5EF4-FFF2-40B4-BE49-F238E27FC236}">
                <a16:creationId xmlns:a16="http://schemas.microsoft.com/office/drawing/2014/main" id="{48F3A195-9A53-5B4C-A5FF-8D63956F2027}"/>
              </a:ext>
            </a:extLst>
          </p:cNvPr>
          <p:cNvCxnSpPr>
            <a:cxnSpLocks/>
          </p:cNvCxnSpPr>
          <p:nvPr/>
        </p:nvCxnSpPr>
        <p:spPr>
          <a:xfrm flipV="1">
            <a:off x="605055" y="9447837"/>
            <a:ext cx="5701149" cy="8159"/>
          </a:xfrm>
          <a:prstGeom prst="line">
            <a:avLst/>
          </a:prstGeom>
          <a:ln w="38100" cap="rnd">
            <a:solidFill>
              <a:srgbClr val="08519E"/>
            </a:solidFill>
            <a:prstDash val="sysDot"/>
            <a:round/>
          </a:ln>
        </p:spPr>
        <p:style>
          <a:lnRef idx="1">
            <a:schemeClr val="dk1"/>
          </a:lnRef>
          <a:fillRef idx="0">
            <a:schemeClr val="dk1"/>
          </a:fillRef>
          <a:effectRef idx="0">
            <a:schemeClr val="dk1"/>
          </a:effectRef>
          <a:fontRef idx="minor">
            <a:schemeClr val="tx1"/>
          </a:fontRef>
        </p:style>
      </p:cxnSp>
      <p:sp>
        <p:nvSpPr>
          <p:cNvPr id="49" name="正方形/長方形 48">
            <a:extLst>
              <a:ext uri="{FF2B5EF4-FFF2-40B4-BE49-F238E27FC236}">
                <a16:creationId xmlns:a16="http://schemas.microsoft.com/office/drawing/2014/main" id="{AC17280E-1A09-3547-AC00-18892E972D5B}"/>
              </a:ext>
            </a:extLst>
          </p:cNvPr>
          <p:cNvSpPr/>
          <p:nvPr/>
        </p:nvSpPr>
        <p:spPr>
          <a:xfrm>
            <a:off x="891709" y="9335997"/>
            <a:ext cx="1194558" cy="261610"/>
          </a:xfrm>
          <a:prstGeom prst="rect">
            <a:avLst/>
          </a:prstGeom>
          <a:solidFill>
            <a:schemeClr val="bg1"/>
          </a:solidFill>
        </p:spPr>
        <p:txBody>
          <a:bodyPr wrap="square">
            <a:spAutoFit/>
          </a:bodyPr>
          <a:lstStyle/>
          <a:p>
            <a:r>
              <a:rPr lang="ja-JP" altLang="en-US" sz="1100" b="1">
                <a:solidFill>
                  <a:srgbClr val="08519E"/>
                </a:solidFill>
                <a:latin typeface="Hiragino Maru Gothic Pro W4" panose="020F0400000000000000" pitchFamily="34" charset="-128"/>
                <a:ea typeface="Hiragino Maru Gothic Pro W4" panose="020F0400000000000000" pitchFamily="34" charset="-128"/>
              </a:rPr>
              <a:t>お問い合わせ</a:t>
            </a:r>
            <a:endParaRPr lang="ja-JP" altLang="en-US" sz="1100">
              <a:solidFill>
                <a:srgbClr val="08519E"/>
              </a:solidFill>
            </a:endParaRPr>
          </a:p>
        </p:txBody>
      </p:sp>
      <p:sp>
        <p:nvSpPr>
          <p:cNvPr id="51" name="角丸四角形 50">
            <a:extLst>
              <a:ext uri="{FF2B5EF4-FFF2-40B4-BE49-F238E27FC236}">
                <a16:creationId xmlns:a16="http://schemas.microsoft.com/office/drawing/2014/main" id="{AE83E108-2ED0-834D-800E-C6B5F81E1C55}"/>
              </a:ext>
            </a:extLst>
          </p:cNvPr>
          <p:cNvSpPr/>
          <p:nvPr/>
        </p:nvSpPr>
        <p:spPr>
          <a:xfrm>
            <a:off x="3535133" y="7506310"/>
            <a:ext cx="2755308" cy="1671400"/>
          </a:xfrm>
          <a:prstGeom prst="roundRect">
            <a:avLst>
              <a:gd name="adj" fmla="val 10014"/>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900" dirty="0">
              <a:solidFill>
                <a:schemeClr val="tx1"/>
              </a:solidFill>
              <a:latin typeface="Hiragino Maru Gothic Pro W4" panose="020F0400000000000000" pitchFamily="34" charset="-128"/>
              <a:ea typeface="Hiragino Maru Gothic Pro W4" panose="020F0400000000000000" pitchFamily="34" charset="-128"/>
            </a:endParaRPr>
          </a:p>
        </p:txBody>
      </p:sp>
      <p:cxnSp>
        <p:nvCxnSpPr>
          <p:cNvPr id="52" name="直線コネクタ 51">
            <a:extLst>
              <a:ext uri="{FF2B5EF4-FFF2-40B4-BE49-F238E27FC236}">
                <a16:creationId xmlns:a16="http://schemas.microsoft.com/office/drawing/2014/main" id="{D9198EE9-0CFE-7442-8996-D088DFDC2263}"/>
              </a:ext>
            </a:extLst>
          </p:cNvPr>
          <p:cNvCxnSpPr>
            <a:cxnSpLocks/>
          </p:cNvCxnSpPr>
          <p:nvPr/>
        </p:nvCxnSpPr>
        <p:spPr>
          <a:xfrm flipV="1">
            <a:off x="3569957" y="7669248"/>
            <a:ext cx="2727176" cy="8160"/>
          </a:xfrm>
          <a:prstGeom prst="line">
            <a:avLst/>
          </a:prstGeom>
          <a:ln w="38100" cap="rnd">
            <a:solidFill>
              <a:srgbClr val="C00000"/>
            </a:solidFill>
            <a:prstDash val="sysDot"/>
            <a:round/>
          </a:ln>
        </p:spPr>
        <p:style>
          <a:lnRef idx="1">
            <a:schemeClr val="dk1"/>
          </a:lnRef>
          <a:fillRef idx="0">
            <a:schemeClr val="dk1"/>
          </a:fillRef>
          <a:effectRef idx="0">
            <a:schemeClr val="dk1"/>
          </a:effectRef>
          <a:fontRef idx="minor">
            <a:schemeClr val="tx1"/>
          </a:fontRef>
        </p:style>
      </p:cxnSp>
      <p:sp>
        <p:nvSpPr>
          <p:cNvPr id="53" name="正方形/長方形 52">
            <a:extLst>
              <a:ext uri="{FF2B5EF4-FFF2-40B4-BE49-F238E27FC236}">
                <a16:creationId xmlns:a16="http://schemas.microsoft.com/office/drawing/2014/main" id="{07B0B16F-3D32-C242-A4B0-009741CAE242}"/>
              </a:ext>
            </a:extLst>
          </p:cNvPr>
          <p:cNvSpPr/>
          <p:nvPr/>
        </p:nvSpPr>
        <p:spPr>
          <a:xfrm>
            <a:off x="3817676" y="7548055"/>
            <a:ext cx="1138733" cy="261610"/>
          </a:xfrm>
          <a:prstGeom prst="rect">
            <a:avLst/>
          </a:prstGeom>
          <a:solidFill>
            <a:schemeClr val="bg1"/>
          </a:solidFill>
        </p:spPr>
        <p:txBody>
          <a:bodyPr wrap="square">
            <a:spAutoFit/>
          </a:bodyPr>
          <a:lstStyle/>
          <a:p>
            <a:r>
              <a:rPr lang="ja-JP" altLang="en-US" sz="1100" b="1">
                <a:solidFill>
                  <a:srgbClr val="C00000"/>
                </a:solidFill>
                <a:latin typeface="Hiragino Maru Gothic Pro W4" panose="020F0400000000000000" pitchFamily="34" charset="-128"/>
                <a:ea typeface="Hiragino Maru Gothic Pro W4" panose="020F0400000000000000" pitchFamily="34" charset="-128"/>
              </a:rPr>
              <a:t>参加申し込み</a:t>
            </a:r>
            <a:endParaRPr lang="ja-JP" altLang="en-US" sz="1100">
              <a:solidFill>
                <a:srgbClr val="C00000"/>
              </a:solidFill>
            </a:endParaRPr>
          </a:p>
        </p:txBody>
      </p:sp>
      <p:sp>
        <p:nvSpPr>
          <p:cNvPr id="41" name="正方形/長方形 40">
            <a:extLst>
              <a:ext uri="{FF2B5EF4-FFF2-40B4-BE49-F238E27FC236}">
                <a16:creationId xmlns:a16="http://schemas.microsoft.com/office/drawing/2014/main" id="{C2E8C2A3-58B2-BD43-8961-7091F02CEC34}"/>
              </a:ext>
            </a:extLst>
          </p:cNvPr>
          <p:cNvSpPr/>
          <p:nvPr/>
        </p:nvSpPr>
        <p:spPr>
          <a:xfrm>
            <a:off x="3614028" y="7796486"/>
            <a:ext cx="1263487" cy="215444"/>
          </a:xfrm>
          <a:prstGeom prst="rect">
            <a:avLst/>
          </a:prstGeom>
        </p:spPr>
        <p:txBody>
          <a:bodyPr wrap="none">
            <a:spAutoFit/>
          </a:bodyPr>
          <a:lstStyle/>
          <a:p>
            <a:r>
              <a:rPr lang="ja-JP" altLang="en-US" sz="800" b="1">
                <a:latin typeface="Hiragino Maru Gothic Pro W4" panose="020F0400000000000000" pitchFamily="34" charset="-128"/>
                <a:ea typeface="Hiragino Maru Gothic Pro W4" panose="020F0400000000000000" pitchFamily="34" charset="-128"/>
              </a:rPr>
              <a:t>↓ヒューマンウェア生</a:t>
            </a:r>
            <a:r>
              <a:rPr lang="ja-JP" altLang="ja-JP" sz="800" b="1">
                <a:latin typeface="Hiragino Maru Gothic Pro W4" panose="020F0400000000000000" pitchFamily="34" charset="-128"/>
                <a:ea typeface="Hiragino Maru Gothic Pro W4" panose="020F0400000000000000" pitchFamily="34" charset="-128"/>
              </a:rPr>
              <a:t> </a:t>
            </a:r>
            <a:endParaRPr lang="ja-JP" altLang="en-US" sz="800" b="1"/>
          </a:p>
        </p:txBody>
      </p:sp>
      <p:sp>
        <p:nvSpPr>
          <p:cNvPr id="56" name="正方形/長方形 55">
            <a:extLst>
              <a:ext uri="{FF2B5EF4-FFF2-40B4-BE49-F238E27FC236}">
                <a16:creationId xmlns:a16="http://schemas.microsoft.com/office/drawing/2014/main" id="{8A1DA88B-C1A0-934E-AB16-88123169FAC5}"/>
              </a:ext>
            </a:extLst>
          </p:cNvPr>
          <p:cNvSpPr/>
          <p:nvPr/>
        </p:nvSpPr>
        <p:spPr>
          <a:xfrm>
            <a:off x="4949598" y="7797886"/>
            <a:ext cx="1159292" cy="215444"/>
          </a:xfrm>
          <a:prstGeom prst="rect">
            <a:avLst/>
          </a:prstGeom>
        </p:spPr>
        <p:txBody>
          <a:bodyPr wrap="none">
            <a:spAutoFit/>
          </a:bodyPr>
          <a:lstStyle/>
          <a:p>
            <a:r>
              <a:rPr lang="ja-JP" altLang="en-US" sz="800" b="1">
                <a:latin typeface="Hiragino Maru Gothic Pro W4" panose="020F0400000000000000" pitchFamily="34" charset="-128"/>
                <a:ea typeface="Hiragino Maru Gothic Pro W4" panose="020F0400000000000000" pitchFamily="34" charset="-128"/>
              </a:rPr>
              <a:t>↓その他のみなさま</a:t>
            </a:r>
            <a:r>
              <a:rPr lang="ja-JP" altLang="ja-JP" sz="800" b="1">
                <a:latin typeface="Hiragino Maru Gothic Pro W4" panose="020F0400000000000000" pitchFamily="34" charset="-128"/>
                <a:ea typeface="Hiragino Maru Gothic Pro W4" panose="020F0400000000000000" pitchFamily="34" charset="-128"/>
              </a:rPr>
              <a:t> </a:t>
            </a:r>
            <a:endParaRPr lang="ja-JP" altLang="en-US" sz="800" b="1"/>
          </a:p>
        </p:txBody>
      </p:sp>
      <p:sp>
        <p:nvSpPr>
          <p:cNvPr id="42" name="正方形/長方形 41">
            <a:extLst>
              <a:ext uri="{FF2B5EF4-FFF2-40B4-BE49-F238E27FC236}">
                <a16:creationId xmlns:a16="http://schemas.microsoft.com/office/drawing/2014/main" id="{E0C5D6C1-CC45-5A43-AF1D-E58FB4CFFE3E}"/>
              </a:ext>
            </a:extLst>
          </p:cNvPr>
          <p:cNvSpPr/>
          <p:nvPr/>
        </p:nvSpPr>
        <p:spPr>
          <a:xfrm>
            <a:off x="3776200" y="8885396"/>
            <a:ext cx="2228495" cy="230832"/>
          </a:xfrm>
          <a:prstGeom prst="rect">
            <a:avLst/>
          </a:prstGeom>
        </p:spPr>
        <p:txBody>
          <a:bodyPr wrap="none">
            <a:spAutoFit/>
          </a:bodyPr>
          <a:lstStyle/>
          <a:p>
            <a:r>
              <a:rPr lang="ja-JP" altLang="en-US" sz="900" b="1">
                <a:solidFill>
                  <a:srgbClr val="C00000"/>
                </a:solidFill>
                <a:latin typeface="Hiragino Maru Gothic Pro W4" panose="020F0400000000000000" pitchFamily="34" charset="-128"/>
                <a:ea typeface="Hiragino Maru Gothic Pro W4" panose="020F0400000000000000" pitchFamily="34" charset="-128"/>
              </a:rPr>
              <a:t>アンケート</a:t>
            </a:r>
            <a:r>
              <a:rPr lang="ja-JP" altLang="en-US" sz="800" b="1">
                <a:solidFill>
                  <a:srgbClr val="C00000"/>
                </a:solidFill>
                <a:latin typeface="Hiragino Maru Gothic Pro W4" panose="020F0400000000000000" pitchFamily="34" charset="-128"/>
                <a:ea typeface="Hiragino Maru Gothic Pro W4" panose="020F0400000000000000" pitchFamily="34" charset="-128"/>
              </a:rPr>
              <a:t>へのご回答をお願いいたします</a:t>
            </a:r>
            <a:endParaRPr lang="ja-JP" altLang="en-US" sz="800">
              <a:solidFill>
                <a:srgbClr val="C00000"/>
              </a:solidFill>
            </a:endParaRPr>
          </a:p>
        </p:txBody>
      </p:sp>
      <p:pic>
        <p:nvPicPr>
          <p:cNvPr id="1026" name="Picture 2">
            <a:extLst>
              <a:ext uri="{FF2B5EF4-FFF2-40B4-BE49-F238E27FC236}">
                <a16:creationId xmlns:a16="http://schemas.microsoft.com/office/drawing/2014/main" id="{F6E9987B-F5BD-6A44-8405-C064D7F31C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7676" y="7980749"/>
            <a:ext cx="9000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3D8AEA44-C02A-5F4D-82CD-C45A8E569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4058" y="7980749"/>
            <a:ext cx="900000" cy="900000"/>
          </a:xfrm>
          <a:prstGeom prst="rect">
            <a:avLst/>
          </a:prstGeom>
          <a:noFill/>
          <a:extLst>
            <a:ext uri="{909E8E84-426E-40DD-AFC4-6F175D3DCCD1}">
              <a14:hiddenFill xmlns:a14="http://schemas.microsoft.com/office/drawing/2010/main">
                <a:solidFill>
                  <a:srgbClr val="FFFFFF"/>
                </a:solidFill>
              </a14:hiddenFill>
            </a:ext>
          </a:extLst>
        </p:spPr>
      </p:pic>
      <p:sp>
        <p:nvSpPr>
          <p:cNvPr id="61" name="正方形/長方形 60">
            <a:extLst>
              <a:ext uri="{FF2B5EF4-FFF2-40B4-BE49-F238E27FC236}">
                <a16:creationId xmlns:a16="http://schemas.microsoft.com/office/drawing/2014/main" id="{8DADA6B1-19E7-4446-B45A-6CFCDB202A32}"/>
              </a:ext>
            </a:extLst>
          </p:cNvPr>
          <p:cNvSpPr/>
          <p:nvPr/>
        </p:nvSpPr>
        <p:spPr>
          <a:xfrm>
            <a:off x="754121" y="9509676"/>
            <a:ext cx="5486157" cy="307777"/>
          </a:xfrm>
          <a:prstGeom prst="rect">
            <a:avLst/>
          </a:prstGeom>
        </p:spPr>
        <p:txBody>
          <a:bodyPr wrap="square">
            <a:spAutoFit/>
          </a:bodyPr>
          <a:lstStyle/>
          <a:p>
            <a:r>
              <a:rPr lang="ja-JP" altLang="en-US" sz="700">
                <a:latin typeface="Hiragino Maru Gothic Pro W4" panose="020F0400000000000000" pitchFamily="34" charset="-128"/>
                <a:ea typeface="Hiragino Maru Gothic Pro W4" panose="020F0400000000000000" pitchFamily="34" charset="-128"/>
              </a:rPr>
              <a:t>ご不明な点等ございましたら、下記の問い合わせ先までご連絡ください</a:t>
            </a:r>
            <a:r>
              <a:rPr lang="en-US" altLang="ja-JP" sz="700" dirty="0">
                <a:latin typeface="Hiragino Maru Gothic Pro W4" panose="020F0400000000000000" pitchFamily="34" charset="-128"/>
                <a:ea typeface="Hiragino Maru Gothic Pro W4" panose="020F0400000000000000" pitchFamily="34" charset="-128"/>
              </a:rPr>
              <a:t>       </a:t>
            </a:r>
          </a:p>
          <a:p>
            <a:r>
              <a:rPr lang="ja-JP" altLang="en-US" sz="700">
                <a:latin typeface="Hiragino Maru Gothic Pro W4" panose="020F0400000000000000" pitchFamily="34" charset="-128"/>
                <a:ea typeface="Hiragino Maru Gothic Pro W4" panose="020F0400000000000000" pitchFamily="34" charset="-128"/>
              </a:rPr>
              <a:t>問い合わせ先</a:t>
            </a:r>
            <a:r>
              <a:rPr lang="en-US" altLang="ja-JP" sz="700" dirty="0">
                <a:latin typeface="Hiragino Maru Gothic Pro W4" panose="020F0400000000000000" pitchFamily="34" charset="-128"/>
                <a:ea typeface="Hiragino Maru Gothic Pro W4" panose="020F0400000000000000" pitchFamily="34" charset="-128"/>
              </a:rPr>
              <a:t>:</a:t>
            </a:r>
            <a:r>
              <a:rPr lang="ja-JP" altLang="en-US" sz="700">
                <a:latin typeface="Hiragino Maru Gothic Pro W4" panose="020F0400000000000000" pitchFamily="34" charset="-128"/>
                <a:ea typeface="Hiragino Maru Gothic Pro W4" panose="020F0400000000000000" pitchFamily="34" charset="-128"/>
              </a:rPr>
              <a:t>　</a:t>
            </a:r>
            <a:r>
              <a:rPr lang="en" altLang="ja-JP" sz="700" dirty="0">
                <a:latin typeface="Hiragino Maru Gothic Pro W4" panose="020F0400000000000000" pitchFamily="34" charset="-128"/>
                <a:ea typeface="Hiragino Maru Gothic Pro W4" panose="020F0400000000000000" pitchFamily="34" charset="-128"/>
              </a:rPr>
              <a:t>w-sympo2020@humanware.osaka-u.ac.jp</a:t>
            </a:r>
            <a:endParaRPr lang="ja-JP" altLang="en-US" sz="700">
              <a:latin typeface="Hiragino Maru Gothic Pro W4" panose="020F0400000000000000" pitchFamily="34" charset="-128"/>
              <a:ea typeface="Hiragino Maru Gothic Pro W4" panose="020F0400000000000000" pitchFamily="34" charset="-128"/>
            </a:endParaRPr>
          </a:p>
        </p:txBody>
      </p:sp>
      <p:sp>
        <p:nvSpPr>
          <p:cNvPr id="44" name="正方形/長方形 43">
            <a:extLst>
              <a:ext uri="{FF2B5EF4-FFF2-40B4-BE49-F238E27FC236}">
                <a16:creationId xmlns:a16="http://schemas.microsoft.com/office/drawing/2014/main" id="{01FD07E4-3B46-2B42-8F9C-BF0388EE8926}"/>
              </a:ext>
            </a:extLst>
          </p:cNvPr>
          <p:cNvSpPr/>
          <p:nvPr/>
        </p:nvSpPr>
        <p:spPr>
          <a:xfrm>
            <a:off x="561156" y="5588187"/>
            <a:ext cx="1727694" cy="1954381"/>
          </a:xfrm>
          <a:prstGeom prst="rect">
            <a:avLst/>
          </a:prstGeom>
        </p:spPr>
        <p:txBody>
          <a:bodyPr wrap="square">
            <a:spAutoFit/>
          </a:bodyPr>
          <a:lstStyle/>
          <a:p>
            <a:endParaRPr lang="en-US" altLang="ja-JP" sz="700" dirty="0">
              <a:latin typeface="Hiragino Maru Gothic Pro W4" panose="020F0400000000000000" pitchFamily="34" charset="-128"/>
              <a:ea typeface="Hiragino Maru Gothic Pro W4" panose="020F0400000000000000" pitchFamily="34" charset="-128"/>
            </a:endParaRPr>
          </a:p>
          <a:p>
            <a:r>
              <a:rPr lang="ja-JP" altLang="ja-JP" sz="800">
                <a:latin typeface="Hiragino Maru Gothic Pro W4" panose="020F0400000000000000" pitchFamily="34" charset="-128"/>
                <a:ea typeface="Hiragino Maru Gothic Pro W4" panose="020F0400000000000000" pitchFamily="34" charset="-128"/>
              </a:rPr>
              <a:t>研究の楽しさ</a:t>
            </a:r>
            <a:r>
              <a:rPr lang="ja-JP" altLang="en-US" sz="800">
                <a:latin typeface="Hiragino Maru Gothic Pro W4" panose="020F0400000000000000" pitchFamily="34" charset="-128"/>
                <a:ea typeface="Hiragino Maru Gothic Pro W4" panose="020F0400000000000000" pitchFamily="34" charset="-128"/>
              </a:rPr>
              <a:t>、</a:t>
            </a:r>
            <a:r>
              <a:rPr lang="ja-JP" altLang="ja-JP" sz="800">
                <a:latin typeface="Hiragino Maru Gothic Pro W4" panose="020F0400000000000000" pitchFamily="34" charset="-128"/>
                <a:ea typeface="Hiragino Maru Gothic Pro W4" panose="020F0400000000000000" pitchFamily="34" charset="-128"/>
              </a:rPr>
              <a:t>融合研究の楽しさについて語って下さいます</a:t>
            </a:r>
            <a:r>
              <a:rPr lang="ja-JP" altLang="en-US" sz="800">
                <a:latin typeface="Hiragino Maru Gothic Pro W4" panose="020F0400000000000000" pitchFamily="34" charset="-128"/>
                <a:ea typeface="Hiragino Maru Gothic Pro W4" panose="020F0400000000000000" pitchFamily="34" charset="-128"/>
              </a:rPr>
              <a:t>。</a:t>
            </a:r>
            <a:r>
              <a:rPr lang="ja-JP" altLang="ja-JP" sz="800">
                <a:latin typeface="Hiragino Maru Gothic Pro W4" panose="020F0400000000000000" pitchFamily="34" charset="-128"/>
                <a:ea typeface="Hiragino Maru Gothic Pro W4" panose="020F0400000000000000" pitchFamily="34" charset="-128"/>
              </a:rPr>
              <a:t>また</a:t>
            </a:r>
            <a:r>
              <a:rPr lang="ja-JP" altLang="en-US" sz="800">
                <a:latin typeface="Hiragino Maru Gothic Pro W4" panose="020F0400000000000000" pitchFamily="34" charset="-128"/>
                <a:ea typeface="Hiragino Maru Gothic Pro W4" panose="020F0400000000000000" pitchFamily="34" charset="-128"/>
              </a:rPr>
              <a:t>、</a:t>
            </a:r>
            <a:r>
              <a:rPr lang="ja-JP" altLang="ja-JP" sz="800">
                <a:latin typeface="Hiragino Maru Gothic Pro W4" panose="020F0400000000000000" pitchFamily="34" charset="-128"/>
                <a:ea typeface="Hiragino Maru Gothic Pro W4" panose="020F0400000000000000" pitchFamily="34" charset="-128"/>
              </a:rPr>
              <a:t>コロナ禍の最中</a:t>
            </a:r>
            <a:r>
              <a:rPr lang="ja-JP" altLang="en-US" sz="800">
                <a:latin typeface="Hiragino Maru Gothic Pro W4" panose="020F0400000000000000" pitchFamily="34" charset="-128"/>
                <a:ea typeface="Hiragino Maru Gothic Pro W4" panose="020F0400000000000000" pitchFamily="34" charset="-128"/>
              </a:rPr>
              <a:t>、</a:t>
            </a:r>
            <a:r>
              <a:rPr lang="ja-JP" altLang="ja-JP" sz="800">
                <a:latin typeface="Hiragino Maru Gothic Pro W4" panose="020F0400000000000000" pitchFamily="34" charset="-128"/>
                <a:ea typeface="Hiragino Maru Gothic Pro W4" panose="020F0400000000000000" pitchFamily="34" charset="-128"/>
              </a:rPr>
              <a:t>様々な状況が変わっていく中で</a:t>
            </a:r>
            <a:r>
              <a:rPr lang="ja-JP" altLang="en-US" sz="800">
                <a:latin typeface="Hiragino Maru Gothic Pro W4" panose="020F0400000000000000" pitchFamily="34" charset="-128"/>
                <a:ea typeface="Hiragino Maru Gothic Pro W4" panose="020F0400000000000000" pitchFamily="34" charset="-128"/>
              </a:rPr>
              <a:t>、</a:t>
            </a:r>
            <a:r>
              <a:rPr lang="ja-JP" altLang="ja-JP" sz="800">
                <a:latin typeface="Hiragino Maru Gothic Pro W4" panose="020F0400000000000000" pitchFamily="34" charset="-128"/>
                <a:ea typeface="Hiragino Maru Gothic Pro W4" panose="020F0400000000000000" pitchFamily="34" charset="-128"/>
              </a:rPr>
              <a:t>いかに研究を進めていくかということについてもお話し下さいます</a:t>
            </a:r>
            <a:endParaRPr lang="en-US" altLang="ja-JP" sz="800" dirty="0">
              <a:latin typeface="Hiragino Maru Gothic Pro W4" panose="020F0400000000000000" pitchFamily="34" charset="-128"/>
              <a:ea typeface="Hiragino Maru Gothic Pro W4" panose="020F0400000000000000" pitchFamily="34" charset="-128"/>
            </a:endParaRPr>
          </a:p>
          <a:p>
            <a:r>
              <a:rPr lang="ja-JP" altLang="ja-JP" sz="800">
                <a:latin typeface="Hiragino Maru Gothic Pro W4" panose="020F0400000000000000" pitchFamily="34" charset="-128"/>
                <a:ea typeface="Hiragino Maru Gothic Pro W4" panose="020F0400000000000000" pitchFamily="34" charset="-128"/>
              </a:rPr>
              <a:t> </a:t>
            </a:r>
            <a:endParaRPr lang="en-US" altLang="ja-JP" sz="900" dirty="0">
              <a:latin typeface="Hiragino Maru Gothic Pro W4" panose="020F0400000000000000" pitchFamily="34" charset="-128"/>
              <a:ea typeface="Hiragino Maru Gothic Pro W4" panose="020F0400000000000000" pitchFamily="34" charset="-128"/>
            </a:endParaRPr>
          </a:p>
          <a:p>
            <a:r>
              <a:rPr lang="ja-JP" altLang="ja-JP" sz="900">
                <a:latin typeface="Hiragino Maru Gothic Pro W4" panose="020F0400000000000000" pitchFamily="34" charset="-128"/>
                <a:ea typeface="Hiragino Maru Gothic Pro W4" panose="020F0400000000000000" pitchFamily="34" charset="-128"/>
              </a:rPr>
              <a:t>講師：</a:t>
            </a:r>
            <a:endParaRPr lang="en-US" altLang="ja-JP" sz="900" dirty="0">
              <a:latin typeface="Hiragino Maru Gothic Pro W4" panose="020F0400000000000000" pitchFamily="34" charset="-128"/>
              <a:ea typeface="Hiragino Maru Gothic Pro W4" panose="020F0400000000000000" pitchFamily="34" charset="-128"/>
            </a:endParaRPr>
          </a:p>
          <a:p>
            <a:r>
              <a:rPr lang="en-US" altLang="ja-JP" sz="500" dirty="0">
                <a:latin typeface="Hiragino Maru Gothic Pro W4" panose="020F0400000000000000" pitchFamily="34" charset="-128"/>
                <a:ea typeface="Hiragino Maru Gothic Pro W4" panose="020F0400000000000000" pitchFamily="34" charset="-128"/>
              </a:rPr>
              <a:t>       </a:t>
            </a:r>
            <a:r>
              <a:rPr lang="ja-JP" altLang="ja-JP" sz="500">
                <a:latin typeface="Hiragino Maru Gothic Pro W4" panose="020F0400000000000000" pitchFamily="34" charset="-128"/>
                <a:ea typeface="Hiragino Maru Gothic Pro W4" panose="020F0400000000000000" pitchFamily="34" charset="-128"/>
              </a:rPr>
              <a:t>大阪大学国際共創大学院学位プログラム推進機構</a:t>
            </a:r>
          </a:p>
          <a:p>
            <a:r>
              <a:rPr lang="en-US" altLang="ja-JP" sz="500" dirty="0">
                <a:latin typeface="Hiragino Maru Gothic Pro W4" panose="020F0400000000000000" pitchFamily="34" charset="-128"/>
                <a:ea typeface="Hiragino Maru Gothic Pro W4" panose="020F0400000000000000" pitchFamily="34" charset="-128"/>
              </a:rPr>
              <a:t>       </a:t>
            </a:r>
            <a:r>
              <a:rPr lang="ja-JP" altLang="ja-JP" sz="500">
                <a:latin typeface="Hiragino Maru Gothic Pro W4" panose="020F0400000000000000" pitchFamily="34" charset="-128"/>
                <a:ea typeface="Hiragino Maru Gothic Pro W4" panose="020F0400000000000000" pitchFamily="34" charset="-128"/>
              </a:rPr>
              <a:t>ヒューマンウェアイノベーション</a:t>
            </a:r>
            <a:endParaRPr lang="en-US" altLang="ja-JP" sz="500" dirty="0">
              <a:latin typeface="Hiragino Maru Gothic Pro W4" panose="020F0400000000000000" pitchFamily="34" charset="-128"/>
              <a:ea typeface="Hiragino Maru Gothic Pro W4" panose="020F0400000000000000" pitchFamily="34" charset="-128"/>
            </a:endParaRPr>
          </a:p>
          <a:p>
            <a:r>
              <a:rPr lang="en-US" altLang="ja-JP" sz="500" dirty="0">
                <a:latin typeface="Hiragino Maru Gothic Pro W4" panose="020F0400000000000000" pitchFamily="34" charset="-128"/>
                <a:ea typeface="Hiragino Maru Gothic Pro W4" panose="020F0400000000000000" pitchFamily="34" charset="-128"/>
              </a:rPr>
              <a:t>       </a:t>
            </a:r>
            <a:r>
              <a:rPr lang="ja-JP" altLang="ja-JP" sz="500">
                <a:latin typeface="Hiragino Maru Gothic Pro W4" panose="020F0400000000000000" pitchFamily="34" charset="-128"/>
                <a:ea typeface="Hiragino Maru Gothic Pro W4" panose="020F0400000000000000" pitchFamily="34" charset="-128"/>
              </a:rPr>
              <a:t>博士課程プログラム特任准教授</a:t>
            </a:r>
            <a:endParaRPr lang="en-US" altLang="ja-JP" sz="800" dirty="0">
              <a:latin typeface="Hiragino Maru Gothic Pro W4" panose="020F0400000000000000" pitchFamily="34" charset="-128"/>
              <a:ea typeface="Hiragino Maru Gothic Pro W4" panose="020F0400000000000000" pitchFamily="34" charset="-128"/>
            </a:endParaRPr>
          </a:p>
          <a:p>
            <a:pPr algn="ctr"/>
            <a:r>
              <a:rPr lang="en-US" altLang="ja-JP" sz="1600" dirty="0">
                <a:latin typeface="Hiragino Maru Gothic Pro W4" panose="020F0400000000000000" pitchFamily="34" charset="-128"/>
                <a:ea typeface="Hiragino Maru Gothic Pro W4" panose="020F0400000000000000" pitchFamily="34" charset="-128"/>
              </a:rPr>
              <a:t>   </a:t>
            </a:r>
            <a:r>
              <a:rPr lang="ja-JP" altLang="ja-JP" sz="1600">
                <a:latin typeface="Hiragino Maru Gothic Pro W4" panose="020F0400000000000000" pitchFamily="34" charset="-128"/>
                <a:ea typeface="Hiragino Maru Gothic Pro W4" panose="020F0400000000000000" pitchFamily="34" charset="-128"/>
              </a:rPr>
              <a:t>細田一史先生</a:t>
            </a:r>
          </a:p>
          <a:p>
            <a:br>
              <a:rPr lang="en-US" altLang="ja-JP" sz="900" dirty="0">
                <a:latin typeface="Hiragino Maru Gothic Pro W4" panose="020F0400000000000000" pitchFamily="34" charset="-128"/>
                <a:ea typeface="Hiragino Maru Gothic Pro W4" panose="020F0400000000000000" pitchFamily="34" charset="-128"/>
              </a:rPr>
            </a:br>
            <a:endParaRPr lang="en-US" altLang="ja-JP" sz="900" dirty="0">
              <a:latin typeface="Hiragino Maru Gothic Pro W4" panose="020F0400000000000000" pitchFamily="34" charset="-128"/>
              <a:ea typeface="Hiragino Maru Gothic Pro W4" panose="020F0400000000000000" pitchFamily="34" charset="-128"/>
            </a:endParaRPr>
          </a:p>
        </p:txBody>
      </p:sp>
      <p:sp>
        <p:nvSpPr>
          <p:cNvPr id="66" name="正方形/長方形 65">
            <a:extLst>
              <a:ext uri="{FF2B5EF4-FFF2-40B4-BE49-F238E27FC236}">
                <a16:creationId xmlns:a16="http://schemas.microsoft.com/office/drawing/2014/main" id="{4E3CDD4B-C849-EF47-803C-E3491D15BA40}"/>
              </a:ext>
            </a:extLst>
          </p:cNvPr>
          <p:cNvSpPr/>
          <p:nvPr/>
        </p:nvSpPr>
        <p:spPr>
          <a:xfrm>
            <a:off x="4739448" y="6221439"/>
            <a:ext cx="1539750" cy="646331"/>
          </a:xfrm>
          <a:prstGeom prst="rect">
            <a:avLst/>
          </a:prstGeom>
        </p:spPr>
        <p:txBody>
          <a:bodyPr wrap="square">
            <a:spAutoFit/>
          </a:bodyPr>
          <a:lstStyle/>
          <a:p>
            <a:r>
              <a:rPr lang="en-US" altLang="ja-JP" sz="900" dirty="0">
                <a:latin typeface="Hiragino Maru Gothic Pro W4" panose="020F0400000000000000" pitchFamily="34" charset="-128"/>
                <a:ea typeface="Hiragino Maru Gothic Pro W4" panose="020F0400000000000000" pitchFamily="34" charset="-128"/>
              </a:rPr>
              <a:t>8</a:t>
            </a:r>
            <a:r>
              <a:rPr lang="ja-JP" altLang="ja-JP" sz="900">
                <a:latin typeface="Hiragino Maru Gothic Pro W4" panose="020F0400000000000000" pitchFamily="34" charset="-128"/>
                <a:ea typeface="Hiragino Maru Gothic Pro W4" panose="020F0400000000000000" pitchFamily="34" charset="-128"/>
              </a:rPr>
              <a:t>期生を中心</a:t>
            </a:r>
            <a:r>
              <a:rPr lang="ja-JP" altLang="en-US" sz="900">
                <a:latin typeface="Hiragino Maru Gothic Pro W4" panose="020F0400000000000000" pitchFamily="34" charset="-128"/>
                <a:ea typeface="Hiragino Maru Gothic Pro W4" panose="020F0400000000000000" pitchFamily="34" charset="-128"/>
              </a:rPr>
              <a:t>に、</a:t>
            </a:r>
            <a:endParaRPr lang="en-US" altLang="ja-JP" sz="900" dirty="0">
              <a:latin typeface="Hiragino Maru Gothic Pro W4" panose="020F0400000000000000" pitchFamily="34" charset="-128"/>
              <a:ea typeface="Hiragino Maru Gothic Pro W4" panose="020F0400000000000000" pitchFamily="34" charset="-128"/>
            </a:endParaRPr>
          </a:p>
          <a:p>
            <a:r>
              <a:rPr lang="ja-JP" altLang="ja-JP" sz="900">
                <a:latin typeface="Hiragino Maru Gothic Pro W4" panose="020F0400000000000000" pitchFamily="34" charset="-128"/>
                <a:ea typeface="Hiragino Maru Gothic Pro W4" panose="020F0400000000000000" pitchFamily="34" charset="-128"/>
              </a:rPr>
              <a:t>今後発足予定の新規融合研究テーマについて</a:t>
            </a:r>
            <a:br>
              <a:rPr lang="en-US" altLang="ja-JP" sz="900" dirty="0">
                <a:latin typeface="Hiragino Maru Gothic Pro W4" panose="020F0400000000000000" pitchFamily="34" charset="-128"/>
                <a:ea typeface="Hiragino Maru Gothic Pro W4" panose="020F0400000000000000" pitchFamily="34" charset="-128"/>
              </a:rPr>
            </a:br>
            <a:r>
              <a:rPr lang="ja-JP" altLang="ja-JP" sz="900">
                <a:latin typeface="Hiragino Maru Gothic Pro W4" panose="020F0400000000000000" pitchFamily="34" charset="-128"/>
                <a:ea typeface="Hiragino Maru Gothic Pro W4" panose="020F0400000000000000" pitchFamily="34" charset="-128"/>
              </a:rPr>
              <a:t>ご紹介</a:t>
            </a:r>
            <a:r>
              <a:rPr lang="ja-JP" altLang="en-US" sz="900">
                <a:latin typeface="Hiragino Maru Gothic Pro W4" panose="020F0400000000000000" pitchFamily="34" charset="-128"/>
                <a:ea typeface="Hiragino Maru Gothic Pro W4" panose="020F0400000000000000" pitchFamily="34" charset="-128"/>
              </a:rPr>
              <a:t>します</a:t>
            </a:r>
            <a:r>
              <a:rPr lang="ja-JP" altLang="ja-JP" sz="900">
                <a:latin typeface="Hiragino Maru Gothic Pro W4" panose="020F0400000000000000" pitchFamily="34" charset="-128"/>
                <a:ea typeface="Hiragino Maru Gothic Pro W4" panose="020F0400000000000000" pitchFamily="34" charset="-128"/>
              </a:rPr>
              <a:t>．</a:t>
            </a:r>
            <a:r>
              <a:rPr lang="ja-JP" altLang="ja-JP" sz="300">
                <a:latin typeface="Hiragino Maru Gothic Pro W4" panose="020F0400000000000000" pitchFamily="34" charset="-128"/>
                <a:ea typeface="Hiragino Maru Gothic Pro W4" panose="020F0400000000000000" pitchFamily="34" charset="-128"/>
              </a:rPr>
              <a:t> </a:t>
            </a:r>
            <a:endParaRPr lang="en-US" altLang="ja-JP" sz="300" dirty="0">
              <a:latin typeface="Hiragino Maru Gothic Pro W4" panose="020F0400000000000000" pitchFamily="34" charset="-128"/>
              <a:ea typeface="Hiragino Maru Gothic Pro W4" panose="020F0400000000000000" pitchFamily="34" charset="-128"/>
            </a:endParaRPr>
          </a:p>
        </p:txBody>
      </p:sp>
      <p:sp>
        <p:nvSpPr>
          <p:cNvPr id="67" name="正方形/長方形 66">
            <a:extLst>
              <a:ext uri="{FF2B5EF4-FFF2-40B4-BE49-F238E27FC236}">
                <a16:creationId xmlns:a16="http://schemas.microsoft.com/office/drawing/2014/main" id="{B3E938B5-48D7-CE45-ABF7-D0CDFBC0CC0A}"/>
              </a:ext>
            </a:extLst>
          </p:cNvPr>
          <p:cNvSpPr/>
          <p:nvPr/>
        </p:nvSpPr>
        <p:spPr>
          <a:xfrm>
            <a:off x="4761061" y="5301499"/>
            <a:ext cx="1261884" cy="415498"/>
          </a:xfrm>
          <a:prstGeom prst="rect">
            <a:avLst/>
          </a:prstGeom>
        </p:spPr>
        <p:txBody>
          <a:bodyPr wrap="none">
            <a:spAutoFit/>
          </a:bodyPr>
          <a:lstStyle/>
          <a:p>
            <a:pPr algn="ctr"/>
            <a:r>
              <a:rPr lang="ja-JP" altLang="ja-JP" sz="1050">
                <a:latin typeface="Hiragino Maru Gothic Pro W4" panose="020F0400000000000000" pitchFamily="34" charset="-128"/>
                <a:ea typeface="Hiragino Maru Gothic Pro W4" panose="020F0400000000000000" pitchFamily="34" charset="-128"/>
              </a:rPr>
              <a:t>ポスター</a:t>
            </a:r>
            <a:r>
              <a:rPr lang="ja-JP" altLang="en-US" sz="1050">
                <a:latin typeface="Hiragino Maru Gothic Pro W4" panose="020F0400000000000000" pitchFamily="34" charset="-128"/>
                <a:ea typeface="Hiragino Maru Gothic Pro W4" panose="020F0400000000000000" pitchFamily="34" charset="-128"/>
              </a:rPr>
              <a:t>形式での</a:t>
            </a:r>
            <a:endParaRPr lang="en-US" altLang="ja-JP" sz="1050" dirty="0">
              <a:latin typeface="Hiragino Maru Gothic Pro W4" panose="020F0400000000000000" pitchFamily="34" charset="-128"/>
              <a:ea typeface="Hiragino Maru Gothic Pro W4" panose="020F0400000000000000" pitchFamily="34" charset="-128"/>
            </a:endParaRPr>
          </a:p>
          <a:p>
            <a:pPr algn="ctr"/>
            <a:r>
              <a:rPr lang="ja-JP" altLang="en-US" sz="1050">
                <a:latin typeface="Hiragino Maru Gothic Pro W4" panose="020F0400000000000000" pitchFamily="34" charset="-128"/>
                <a:ea typeface="Hiragino Maru Gothic Pro W4" panose="020F0400000000000000" pitchFamily="34" charset="-128"/>
              </a:rPr>
              <a:t>テーマ</a:t>
            </a:r>
            <a:r>
              <a:rPr lang="ja-JP" altLang="ja-JP" sz="1050">
                <a:latin typeface="Hiragino Maru Gothic Pro W4" panose="020F0400000000000000" pitchFamily="34" charset="-128"/>
                <a:ea typeface="Hiragino Maru Gothic Pro W4" panose="020F0400000000000000" pitchFamily="34" charset="-128"/>
              </a:rPr>
              <a:t>発表</a:t>
            </a:r>
            <a:endParaRPr lang="ja-JP" altLang="en-US" sz="1050"/>
          </a:p>
        </p:txBody>
      </p:sp>
      <p:sp>
        <p:nvSpPr>
          <p:cNvPr id="54" name="円/楕円 53">
            <a:extLst>
              <a:ext uri="{FF2B5EF4-FFF2-40B4-BE49-F238E27FC236}">
                <a16:creationId xmlns:a16="http://schemas.microsoft.com/office/drawing/2014/main" id="{9F10623C-E80A-7540-85C0-68A5FCABC3AE}"/>
              </a:ext>
            </a:extLst>
          </p:cNvPr>
          <p:cNvSpPr/>
          <p:nvPr/>
        </p:nvSpPr>
        <p:spPr>
          <a:xfrm>
            <a:off x="5954057" y="6922844"/>
            <a:ext cx="258937" cy="270000"/>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id="{20DBB819-5B47-BE45-A618-74E6CACADDF0}"/>
              </a:ext>
            </a:extLst>
          </p:cNvPr>
          <p:cNvSpPr/>
          <p:nvPr/>
        </p:nvSpPr>
        <p:spPr>
          <a:xfrm>
            <a:off x="4653850" y="6927030"/>
            <a:ext cx="258937" cy="270000"/>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13A5D85B-CF10-A046-A2AE-300D7EEFE43E}"/>
              </a:ext>
            </a:extLst>
          </p:cNvPr>
          <p:cNvSpPr/>
          <p:nvPr/>
        </p:nvSpPr>
        <p:spPr>
          <a:xfrm>
            <a:off x="583484" y="5295688"/>
            <a:ext cx="1800493" cy="253916"/>
          </a:xfrm>
          <a:prstGeom prst="rect">
            <a:avLst/>
          </a:prstGeom>
        </p:spPr>
        <p:txBody>
          <a:bodyPr wrap="none">
            <a:spAutoFit/>
          </a:bodyPr>
          <a:lstStyle/>
          <a:p>
            <a:r>
              <a:rPr lang="ja-JP" altLang="ja-JP" sz="1050">
                <a:latin typeface="Hiragino Maru Gothic Pro W4" panose="020F0400000000000000" pitchFamily="34" charset="-128"/>
                <a:ea typeface="Hiragino Maru Gothic Pro W4" panose="020F0400000000000000" pitchFamily="34" charset="-128"/>
              </a:rPr>
              <a:t>みんな融合研究しようぜ！</a:t>
            </a:r>
            <a:endParaRPr lang="en-US" altLang="ja-JP" sz="1050" dirty="0">
              <a:latin typeface="Hiragino Maru Gothic Pro W4" panose="020F0400000000000000" pitchFamily="34" charset="-128"/>
              <a:ea typeface="Hiragino Maru Gothic Pro W4" panose="020F0400000000000000" pitchFamily="34" charset="-128"/>
            </a:endParaRPr>
          </a:p>
        </p:txBody>
      </p:sp>
      <p:sp>
        <p:nvSpPr>
          <p:cNvPr id="72" name="円/楕円 71">
            <a:extLst>
              <a:ext uri="{FF2B5EF4-FFF2-40B4-BE49-F238E27FC236}">
                <a16:creationId xmlns:a16="http://schemas.microsoft.com/office/drawing/2014/main" id="{32670916-6F42-D643-9AE5-853C67847AC7}"/>
              </a:ext>
            </a:extLst>
          </p:cNvPr>
          <p:cNvSpPr/>
          <p:nvPr/>
        </p:nvSpPr>
        <p:spPr>
          <a:xfrm>
            <a:off x="5954057" y="5857702"/>
            <a:ext cx="258937" cy="270000"/>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a:extLst>
              <a:ext uri="{FF2B5EF4-FFF2-40B4-BE49-F238E27FC236}">
                <a16:creationId xmlns:a16="http://schemas.microsoft.com/office/drawing/2014/main" id="{3FEE5D6D-586B-DA40-BA2F-D7668A0C3BBD}"/>
              </a:ext>
            </a:extLst>
          </p:cNvPr>
          <p:cNvSpPr/>
          <p:nvPr/>
        </p:nvSpPr>
        <p:spPr>
          <a:xfrm>
            <a:off x="4653850" y="5861888"/>
            <a:ext cx="258937" cy="270000"/>
          </a:xfrm>
          <a:prstGeom prst="ellipse">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a:extLst>
              <a:ext uri="{FF2B5EF4-FFF2-40B4-BE49-F238E27FC236}">
                <a16:creationId xmlns:a16="http://schemas.microsoft.com/office/drawing/2014/main" id="{7163F036-1FCD-1145-99D6-EC82DC927EEF}"/>
              </a:ext>
            </a:extLst>
          </p:cNvPr>
          <p:cNvSpPr/>
          <p:nvPr/>
        </p:nvSpPr>
        <p:spPr>
          <a:xfrm>
            <a:off x="272106" y="4165117"/>
            <a:ext cx="6329548" cy="584775"/>
          </a:xfrm>
          <a:prstGeom prst="rect">
            <a:avLst/>
          </a:prstGeom>
        </p:spPr>
        <p:txBody>
          <a:bodyPr wrap="square">
            <a:spAutoFit/>
          </a:bodyPr>
          <a:lstStyle/>
          <a:p>
            <a:pPr algn="ctr"/>
            <a:r>
              <a:rPr lang="ja-JP" altLang="en-US" sz="2000" b="1">
                <a:solidFill>
                  <a:srgbClr val="C00000"/>
                </a:solidFill>
                <a:latin typeface="Hiragino Maru Gothic Pro W4" panose="020F0400000000000000" pitchFamily="34" charset="-128"/>
                <a:ea typeface="Hiragino Maru Gothic Pro W4" panose="020F0400000000000000" pitchFamily="34" charset="-128"/>
              </a:rPr>
              <a:t>２０２０</a:t>
            </a:r>
            <a:r>
              <a:rPr lang="en-US" altLang="ja-JP" sz="2000" b="1" dirty="0">
                <a:solidFill>
                  <a:srgbClr val="C00000"/>
                </a:solidFill>
                <a:latin typeface="Hiragino Maru Gothic Pro W4" panose="020F0400000000000000" pitchFamily="34" charset="-128"/>
                <a:ea typeface="Hiragino Maru Gothic Pro W4" panose="020F0400000000000000" pitchFamily="34" charset="-128"/>
              </a:rPr>
              <a:t>/</a:t>
            </a:r>
            <a:r>
              <a:rPr lang="ja-JP" altLang="en-US" sz="2000" b="1">
                <a:solidFill>
                  <a:srgbClr val="C00000"/>
                </a:solidFill>
                <a:latin typeface="Hiragino Maru Gothic Pro W4" panose="020F0400000000000000" pitchFamily="34" charset="-128"/>
                <a:ea typeface="Hiragino Maru Gothic Pro W4" panose="020F0400000000000000" pitchFamily="34" charset="-128"/>
              </a:rPr>
              <a:t>１１</a:t>
            </a:r>
            <a:r>
              <a:rPr lang="en-US" altLang="ja-JP" sz="2000" b="1" dirty="0">
                <a:solidFill>
                  <a:srgbClr val="C00000"/>
                </a:solidFill>
                <a:latin typeface="Hiragino Maru Gothic Pro W4" panose="020F0400000000000000" pitchFamily="34" charset="-128"/>
                <a:ea typeface="Hiragino Maru Gothic Pro W4" panose="020F0400000000000000" pitchFamily="34" charset="-128"/>
              </a:rPr>
              <a:t>/</a:t>
            </a:r>
            <a:r>
              <a:rPr lang="ja-JP" altLang="en-US" sz="2000" b="1">
                <a:solidFill>
                  <a:srgbClr val="C00000"/>
                </a:solidFill>
                <a:latin typeface="Hiragino Maru Gothic Pro W4" panose="020F0400000000000000" pitchFamily="34" charset="-128"/>
                <a:ea typeface="Hiragino Maru Gothic Pro W4" panose="020F0400000000000000" pitchFamily="34" charset="-128"/>
              </a:rPr>
              <a:t>１３　１３：００</a:t>
            </a:r>
            <a:r>
              <a:rPr lang="en-US" altLang="ja-JP" sz="2000" b="1" dirty="0">
                <a:solidFill>
                  <a:srgbClr val="C00000"/>
                </a:solidFill>
                <a:latin typeface="Hiragino Maru Gothic Pro W4" panose="020F0400000000000000" pitchFamily="34" charset="-128"/>
                <a:ea typeface="Hiragino Maru Gothic Pro W4" panose="020F0400000000000000" pitchFamily="34" charset="-128"/>
              </a:rPr>
              <a:t>〜</a:t>
            </a:r>
            <a:r>
              <a:rPr lang="ja-JP" altLang="en-US" sz="2000" b="1">
                <a:solidFill>
                  <a:srgbClr val="C00000"/>
                </a:solidFill>
                <a:latin typeface="Hiragino Maru Gothic Pro W4" panose="020F0400000000000000" pitchFamily="34" charset="-128"/>
                <a:ea typeface="Hiragino Maru Gothic Pro W4" panose="020F0400000000000000" pitchFamily="34" charset="-128"/>
              </a:rPr>
              <a:t>　</a:t>
            </a:r>
            <a:r>
              <a:rPr lang="ja-JP" altLang="en-US" b="1">
                <a:solidFill>
                  <a:srgbClr val="C00000"/>
                </a:solidFill>
                <a:latin typeface="Hiragino Maru Gothic Pro W4" panose="020F0400000000000000" pitchFamily="34" charset="-128"/>
                <a:ea typeface="Hiragino Maru Gothic Pro W4" panose="020F0400000000000000" pitchFamily="34" charset="-128"/>
              </a:rPr>
              <a:t>オンライン開催</a:t>
            </a:r>
            <a:endParaRPr lang="en-US" altLang="ja-JP" b="1" dirty="0">
              <a:solidFill>
                <a:srgbClr val="C00000"/>
              </a:solidFill>
              <a:latin typeface="Hiragino Maru Gothic Pro W4" panose="020F0400000000000000" pitchFamily="34" charset="-128"/>
              <a:ea typeface="Hiragino Maru Gothic Pro W4" panose="020F0400000000000000" pitchFamily="34" charset="-128"/>
            </a:endParaRPr>
          </a:p>
          <a:p>
            <a:pPr algn="r"/>
            <a:r>
              <a:rPr lang="ja-JP" altLang="en-US" sz="1200" b="1">
                <a:solidFill>
                  <a:srgbClr val="C00000"/>
                </a:solidFill>
                <a:latin typeface="Hiragino Maru Gothic Pro W4" panose="020F0400000000000000" pitchFamily="34" charset="-128"/>
                <a:ea typeface="Hiragino Maru Gothic Pro W4" panose="020F0400000000000000" pitchFamily="34" charset="-128"/>
              </a:rPr>
              <a:t>開催当日は</a:t>
            </a:r>
            <a:r>
              <a:rPr lang="en-US" altLang="ja-JP" sz="1200" b="1" dirty="0">
                <a:solidFill>
                  <a:srgbClr val="C00000"/>
                </a:solidFill>
                <a:latin typeface="Hiragino Maru Gothic Pro W4" panose="020F0400000000000000" pitchFamily="34" charset="-128"/>
                <a:ea typeface="Hiragino Maru Gothic Pro W4" panose="020F0400000000000000" pitchFamily="34" charset="-128"/>
              </a:rPr>
              <a:t>Zoom</a:t>
            </a:r>
            <a:r>
              <a:rPr lang="ja-JP" altLang="en-US" sz="1200" b="1">
                <a:solidFill>
                  <a:srgbClr val="C00000"/>
                </a:solidFill>
                <a:latin typeface="Hiragino Maru Gothic Pro W4" panose="020F0400000000000000" pitchFamily="34" charset="-128"/>
                <a:ea typeface="Hiragino Maru Gothic Pro W4" panose="020F0400000000000000" pitchFamily="34" charset="-128"/>
              </a:rPr>
              <a:t>と</a:t>
            </a:r>
            <a:r>
              <a:rPr lang="en-US" altLang="ja-JP" sz="1200" b="1" dirty="0">
                <a:solidFill>
                  <a:srgbClr val="C00000"/>
                </a:solidFill>
                <a:latin typeface="Hiragino Maru Gothic Pro W4" panose="020F0400000000000000" pitchFamily="34" charset="-128"/>
                <a:ea typeface="Hiragino Maru Gothic Pro W4" panose="020F0400000000000000" pitchFamily="34" charset="-128"/>
              </a:rPr>
              <a:t>Slack</a:t>
            </a:r>
            <a:r>
              <a:rPr lang="ja-JP" altLang="en-US" sz="1200" b="1">
                <a:solidFill>
                  <a:srgbClr val="C00000"/>
                </a:solidFill>
                <a:latin typeface="Hiragino Maru Gothic Pro W4" panose="020F0400000000000000" pitchFamily="34" charset="-128"/>
                <a:ea typeface="Hiragino Maru Gothic Pro W4" panose="020F0400000000000000" pitchFamily="34" charset="-128"/>
              </a:rPr>
              <a:t>を利用予定です</a:t>
            </a:r>
          </a:p>
        </p:txBody>
      </p:sp>
      <p:sp>
        <p:nvSpPr>
          <p:cNvPr id="71" name="正方形/長方形 70">
            <a:extLst>
              <a:ext uri="{FF2B5EF4-FFF2-40B4-BE49-F238E27FC236}">
                <a16:creationId xmlns:a16="http://schemas.microsoft.com/office/drawing/2014/main" id="{C0DB281E-E1F9-5D4C-8A81-B6D661591BF3}"/>
              </a:ext>
            </a:extLst>
          </p:cNvPr>
          <p:cNvSpPr/>
          <p:nvPr/>
        </p:nvSpPr>
        <p:spPr>
          <a:xfrm>
            <a:off x="2571385" y="5532855"/>
            <a:ext cx="1721458" cy="1877437"/>
          </a:xfrm>
          <a:prstGeom prst="rect">
            <a:avLst/>
          </a:prstGeom>
        </p:spPr>
        <p:txBody>
          <a:bodyPr wrap="square">
            <a:spAutoFit/>
          </a:bodyPr>
          <a:lstStyle/>
          <a:p>
            <a:r>
              <a:rPr lang="ja-JP" altLang="en-US" sz="700">
                <a:latin typeface="Hiragino Maru Gothic Pro W4" panose="020F0400000000000000" pitchFamily="34" charset="-128"/>
                <a:ea typeface="Hiragino Maru Gothic Pro W4" panose="020F0400000000000000" pitchFamily="34" charset="-128"/>
              </a:rPr>
              <a:t>■</a:t>
            </a:r>
            <a:r>
              <a:rPr lang="en-US" altLang="ja-JP" sz="700" dirty="0">
                <a:latin typeface="Hiragino Maru Gothic Pro W4" panose="020F0400000000000000" pitchFamily="34" charset="-128"/>
                <a:ea typeface="Hiragino Maru Gothic Pro W4" panose="020F0400000000000000" pitchFamily="34" charset="-128"/>
              </a:rPr>
              <a:t> </a:t>
            </a:r>
            <a:r>
              <a:rPr lang="ja-JP" altLang="ja-JP" sz="700">
                <a:latin typeface="Hiragino Maru Gothic Pro W4" panose="020F0400000000000000" pitchFamily="34" charset="-128"/>
                <a:ea typeface="Hiragino Maru Gothic Pro W4" panose="020F0400000000000000" pitchFamily="34" charset="-128"/>
              </a:rPr>
              <a:t>カブトムシ幼虫の掘進運動メカニズム解明に基づく農耕ロボットの開発</a:t>
            </a:r>
            <a:endParaRPr lang="en-US" altLang="ja-JP" sz="700" dirty="0">
              <a:latin typeface="Hiragino Maru Gothic Pro W4" panose="020F0400000000000000" pitchFamily="34" charset="-128"/>
              <a:ea typeface="Hiragino Maru Gothic Pro W4" panose="020F0400000000000000" pitchFamily="34" charset="-128"/>
            </a:endParaRPr>
          </a:p>
          <a:p>
            <a:endParaRPr lang="en-US" altLang="ja-JP" sz="700" dirty="0">
              <a:latin typeface="Hiragino Maru Gothic Pro W4" panose="020F0400000000000000" pitchFamily="34" charset="-128"/>
              <a:ea typeface="Hiragino Maru Gothic Pro W4" panose="020F0400000000000000" pitchFamily="34" charset="-128"/>
            </a:endParaRPr>
          </a:p>
          <a:p>
            <a:r>
              <a:rPr lang="ja-JP" altLang="en-US" sz="700">
                <a:latin typeface="Hiragino Maru Gothic Pro W4" panose="020F0400000000000000" pitchFamily="34" charset="-128"/>
                <a:ea typeface="Hiragino Maru Gothic Pro W4" panose="020F0400000000000000" pitchFamily="34" charset="-128"/>
              </a:rPr>
              <a:t>■</a:t>
            </a:r>
            <a:r>
              <a:rPr lang="en-US" altLang="ja-JP" sz="700" dirty="0">
                <a:latin typeface="Hiragino Maru Gothic Pro W4" panose="020F0400000000000000" pitchFamily="34" charset="-128"/>
                <a:ea typeface="Hiragino Maru Gothic Pro W4" panose="020F0400000000000000" pitchFamily="34" charset="-128"/>
              </a:rPr>
              <a:t> </a:t>
            </a:r>
            <a:r>
              <a:rPr lang="ja-JP" altLang="ja-JP" sz="700">
                <a:latin typeface="Hiragino Maru Gothic Pro W4" panose="020F0400000000000000" pitchFamily="34" charset="-128"/>
                <a:ea typeface="Hiragino Maru Gothic Pro W4" panose="020F0400000000000000" pitchFamily="34" charset="-128"/>
              </a:rPr>
              <a:t>楽器入門者のスムーズな感覚運動学習を可能にする人間工学的な視触覚呈示のあり方の探究</a:t>
            </a:r>
            <a:endParaRPr lang="en-US" altLang="ja-JP" sz="700" dirty="0">
              <a:latin typeface="Hiragino Maru Gothic Pro W4" panose="020F0400000000000000" pitchFamily="34" charset="-128"/>
              <a:ea typeface="Hiragino Maru Gothic Pro W4" panose="020F0400000000000000" pitchFamily="34" charset="-128"/>
            </a:endParaRPr>
          </a:p>
          <a:p>
            <a:endParaRPr lang="ja-JP" altLang="ja-JP" sz="700">
              <a:latin typeface="Hiragino Maru Gothic Pro W4" panose="020F0400000000000000" pitchFamily="34" charset="-128"/>
              <a:ea typeface="Hiragino Maru Gothic Pro W4" panose="020F0400000000000000" pitchFamily="34" charset="-128"/>
            </a:endParaRPr>
          </a:p>
          <a:p>
            <a:r>
              <a:rPr lang="ja-JP" altLang="en-US" sz="700">
                <a:latin typeface="Hiragino Maru Gothic Pro W4" panose="020F0400000000000000" pitchFamily="34" charset="-128"/>
                <a:ea typeface="Hiragino Maru Gothic Pro W4" panose="020F0400000000000000" pitchFamily="34" charset="-128"/>
              </a:rPr>
              <a:t>■ </a:t>
            </a:r>
            <a:r>
              <a:rPr lang="en-US" altLang="ja-JP" sz="700" dirty="0">
                <a:latin typeface="Hiragino Maru Gothic Pro W4" panose="020F0400000000000000" pitchFamily="34" charset="-128"/>
                <a:ea typeface="Hiragino Maru Gothic Pro W4" panose="020F0400000000000000" pitchFamily="34" charset="-128"/>
              </a:rPr>
              <a:t> Recognizing Obstacles via Smartphone Active Sound Sensing</a:t>
            </a:r>
            <a:endParaRPr lang="ja-JP" altLang="ja-JP" sz="700">
              <a:latin typeface="Hiragino Maru Gothic Pro W4" panose="020F0400000000000000" pitchFamily="34" charset="-128"/>
              <a:ea typeface="Hiragino Maru Gothic Pro W4" panose="020F0400000000000000" pitchFamily="34" charset="-128"/>
            </a:endParaRPr>
          </a:p>
          <a:p>
            <a:endParaRPr lang="en-US" altLang="ja-JP" sz="700" dirty="0">
              <a:latin typeface="Hiragino Maru Gothic Pro W4" panose="020F0400000000000000" pitchFamily="34" charset="-128"/>
              <a:ea typeface="Hiragino Maru Gothic Pro W4" panose="020F0400000000000000" pitchFamily="34" charset="-128"/>
            </a:endParaRPr>
          </a:p>
          <a:p>
            <a:r>
              <a:rPr lang="ja-JP" altLang="en-US" sz="700">
                <a:latin typeface="Hiragino Maru Gothic Pro W4" panose="020F0400000000000000" pitchFamily="34" charset="-128"/>
                <a:ea typeface="Hiragino Maru Gothic Pro W4" panose="020F0400000000000000" pitchFamily="34" charset="-128"/>
              </a:rPr>
              <a:t>■</a:t>
            </a:r>
            <a:r>
              <a:rPr lang="en-US" altLang="ja-JP" sz="700" dirty="0">
                <a:latin typeface="Hiragino Maru Gothic Pro W4" panose="020F0400000000000000" pitchFamily="34" charset="-128"/>
                <a:ea typeface="Hiragino Maru Gothic Pro W4" panose="020F0400000000000000" pitchFamily="34" charset="-128"/>
              </a:rPr>
              <a:t> </a:t>
            </a:r>
            <a:r>
              <a:rPr lang="ja-JP" altLang="ja-JP" sz="700">
                <a:latin typeface="Hiragino Maru Gothic Pro W4" panose="020F0400000000000000" pitchFamily="34" charset="-128"/>
                <a:ea typeface="Hiragino Maru Gothic Pro W4" panose="020F0400000000000000" pitchFamily="34" charset="-128"/>
              </a:rPr>
              <a:t>ハグを通した</a:t>
            </a:r>
            <a:r>
              <a:rPr lang="en-US" altLang="ja-JP" sz="700" dirty="0">
                <a:latin typeface="Hiragino Maru Gothic Pro W4" panose="020F0400000000000000" pitchFamily="34" charset="-128"/>
                <a:ea typeface="Hiragino Maru Gothic Pro W4" panose="020F0400000000000000" pitchFamily="34" charset="-128"/>
              </a:rPr>
              <a:t>Human-Robot Interaction</a:t>
            </a:r>
            <a:r>
              <a:rPr lang="ja-JP" altLang="ja-JP" sz="700">
                <a:latin typeface="Hiragino Maru Gothic Pro W4" panose="020F0400000000000000" pitchFamily="34" charset="-128"/>
                <a:ea typeface="Hiragino Maru Gothic Pro W4" panose="020F0400000000000000" pitchFamily="34" charset="-128"/>
              </a:rPr>
              <a:t>に関する研究</a:t>
            </a:r>
            <a:r>
              <a:rPr lang="en-US" altLang="ja-JP" sz="700" dirty="0">
                <a:latin typeface="Hiragino Maru Gothic Pro W4" panose="020F0400000000000000" pitchFamily="34" charset="-128"/>
                <a:ea typeface="Hiragino Maru Gothic Pro W4" panose="020F0400000000000000" pitchFamily="34" charset="-128"/>
              </a:rPr>
              <a:t> (</a:t>
            </a:r>
            <a:r>
              <a:rPr lang="ja-JP" altLang="ja-JP" sz="700">
                <a:latin typeface="Hiragino Maru Gothic Pro W4" panose="020F0400000000000000" pitchFamily="34" charset="-128"/>
                <a:ea typeface="Hiragino Maru Gothic Pro W4" panose="020F0400000000000000" pitchFamily="34" charset="-128"/>
              </a:rPr>
              <a:t>仮</a:t>
            </a:r>
            <a:r>
              <a:rPr lang="en-US" altLang="ja-JP" sz="700" dirty="0">
                <a:latin typeface="Hiragino Maru Gothic Pro W4" panose="020F0400000000000000" pitchFamily="34" charset="-128"/>
                <a:ea typeface="Hiragino Maru Gothic Pro W4" panose="020F0400000000000000" pitchFamily="34" charset="-128"/>
              </a:rPr>
              <a:t>)</a:t>
            </a:r>
            <a:endParaRPr lang="ja-JP" altLang="ja-JP" sz="700">
              <a:latin typeface="Hiragino Maru Gothic Pro W4" panose="020F0400000000000000" pitchFamily="34" charset="-128"/>
              <a:ea typeface="Hiragino Maru Gothic Pro W4" panose="020F0400000000000000" pitchFamily="34" charset="-128"/>
            </a:endParaRPr>
          </a:p>
          <a:p>
            <a:endParaRPr lang="en-US" altLang="ja-JP" sz="700" dirty="0">
              <a:latin typeface="Hiragino Maru Gothic Pro W4" panose="020F0400000000000000" pitchFamily="34" charset="-128"/>
              <a:ea typeface="Hiragino Maru Gothic Pro W4" panose="020F0400000000000000" pitchFamily="34" charset="-128"/>
            </a:endParaRPr>
          </a:p>
          <a:p>
            <a:r>
              <a:rPr lang="ja-JP" altLang="en-US" sz="700">
                <a:latin typeface="Hiragino Maru Gothic Pro W4" panose="020F0400000000000000" pitchFamily="34" charset="-128"/>
                <a:ea typeface="Hiragino Maru Gothic Pro W4" panose="020F0400000000000000" pitchFamily="34" charset="-128"/>
              </a:rPr>
              <a:t>■</a:t>
            </a:r>
            <a:r>
              <a:rPr lang="en-US" altLang="ja-JP" sz="700" dirty="0">
                <a:latin typeface="Hiragino Maru Gothic Pro W4" panose="020F0400000000000000" pitchFamily="34" charset="-128"/>
                <a:ea typeface="Hiragino Maru Gothic Pro W4" panose="020F0400000000000000" pitchFamily="34" charset="-128"/>
              </a:rPr>
              <a:t> </a:t>
            </a:r>
            <a:r>
              <a:rPr lang="ja-JP" altLang="ja-JP" sz="700">
                <a:latin typeface="Hiragino Maru Gothic Pro W4" panose="020F0400000000000000" pitchFamily="34" charset="-128"/>
                <a:ea typeface="Hiragino Maru Gothic Pro W4" panose="020F0400000000000000" pitchFamily="34" charset="-128"/>
              </a:rPr>
              <a:t>多指ハンドにおける少数パラメータ制御を実現するシナジー自動獲得プラットフォームの提案</a:t>
            </a:r>
          </a:p>
          <a:p>
            <a:br>
              <a:rPr lang="en-US" altLang="ja-JP" sz="200" dirty="0">
                <a:latin typeface="Hiragino Maru Gothic Pro W4" panose="020F0400000000000000" pitchFamily="34" charset="-128"/>
                <a:ea typeface="Hiragino Maru Gothic Pro W4" panose="020F0400000000000000" pitchFamily="34" charset="-128"/>
              </a:rPr>
            </a:br>
            <a:endParaRPr lang="en-US" altLang="ja-JP" sz="200" dirty="0">
              <a:latin typeface="Hiragino Maru Gothic Pro W4" panose="020F0400000000000000" pitchFamily="34" charset="-128"/>
              <a:ea typeface="Hiragino Maru Gothic Pro W4" panose="020F0400000000000000" pitchFamily="34" charset="-128"/>
            </a:endParaRPr>
          </a:p>
        </p:txBody>
      </p:sp>
      <p:sp>
        <p:nvSpPr>
          <p:cNvPr id="74" name="正方形/長方形 73">
            <a:extLst>
              <a:ext uri="{FF2B5EF4-FFF2-40B4-BE49-F238E27FC236}">
                <a16:creationId xmlns:a16="http://schemas.microsoft.com/office/drawing/2014/main" id="{E47BE473-BAC7-B544-BF77-A7BD68E9A32B}"/>
              </a:ext>
            </a:extLst>
          </p:cNvPr>
          <p:cNvSpPr/>
          <p:nvPr/>
        </p:nvSpPr>
        <p:spPr>
          <a:xfrm>
            <a:off x="2737755" y="5306112"/>
            <a:ext cx="1350050" cy="253916"/>
          </a:xfrm>
          <a:prstGeom prst="rect">
            <a:avLst/>
          </a:prstGeom>
        </p:spPr>
        <p:txBody>
          <a:bodyPr wrap="none">
            <a:spAutoFit/>
          </a:bodyPr>
          <a:lstStyle/>
          <a:p>
            <a:r>
              <a:rPr lang="en-US" altLang="ja-JP" sz="1050" dirty="0">
                <a:latin typeface="Hiragino Maru Gothic Pro W4" panose="020F0400000000000000" pitchFamily="34" charset="-128"/>
                <a:ea typeface="Hiragino Maru Gothic Pro W4" panose="020F0400000000000000" pitchFamily="34" charset="-128"/>
              </a:rPr>
              <a:t>5</a:t>
            </a:r>
            <a:r>
              <a:rPr lang="ja-JP" altLang="en-US" sz="1050">
                <a:latin typeface="Hiragino Maru Gothic Pro W4" panose="020F0400000000000000" pitchFamily="34" charset="-128"/>
                <a:ea typeface="Hiragino Maru Gothic Pro W4" panose="020F0400000000000000" pitchFamily="34" charset="-128"/>
              </a:rPr>
              <a:t>つの融合研究発表</a:t>
            </a:r>
            <a:endParaRPr lang="ja-JP" altLang="en-US" sz="1050"/>
          </a:p>
        </p:txBody>
      </p:sp>
    </p:spTree>
    <p:extLst>
      <p:ext uri="{BB962C8B-B14F-4D97-AF65-F5344CB8AC3E}">
        <p14:creationId xmlns:p14="http://schemas.microsoft.com/office/powerpoint/2010/main" val="126726806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201</TotalTime>
  <Words>348</Words>
  <Application>Microsoft Macintosh PowerPoint</Application>
  <PresentationFormat>A4 210 x 297 mm</PresentationFormat>
  <Paragraphs>55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HGPSoeiKakugothicUB</vt:lpstr>
      <vt:lpstr>Hiragino Maru Gothic Pro W4</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大堀 文子</dc:creator>
  <cp:lastModifiedBy>大堀 文子</cp:lastModifiedBy>
  <cp:revision>28</cp:revision>
  <dcterms:created xsi:type="dcterms:W3CDTF">2020-10-11T15:41:52Z</dcterms:created>
  <dcterms:modified xsi:type="dcterms:W3CDTF">2020-10-21T04:00:09Z</dcterms:modified>
</cp:coreProperties>
</file>